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Lst>
  <p:sldSz cy="5143500" cx="9144000"/>
  <p:notesSz cx="6858000" cy="9144000"/>
  <p:embeddedFontLst>
    <p:embeddedFont>
      <p:font typeface="Nixie One"/>
      <p:regular r:id="rId38"/>
    </p:embeddedFont>
    <p:embeddedFont>
      <p:font typeface="Poppins"/>
      <p:regular r:id="rId39"/>
      <p:bold r:id="rId40"/>
      <p:italic r:id="rId41"/>
      <p:boldItalic r:id="rId42"/>
    </p:embeddedFont>
    <p:embeddedFont>
      <p:font typeface="Montserrat"/>
      <p:regular r:id="rId43"/>
      <p:bold r:id="rId44"/>
      <p:italic r:id="rId45"/>
      <p:boldItalic r:id="rId46"/>
    </p:embeddedFont>
    <p:embeddedFont>
      <p:font typeface="Varela Round"/>
      <p:regular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8" roundtripDataSignature="AMtx7miYwOLSxiK0AWmi+4Y2tvMf5tcY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Poppins-bold.fntdata"/><Relationship Id="rId20" Type="http://schemas.openxmlformats.org/officeDocument/2006/relationships/slide" Target="slides/slide16.xml"/><Relationship Id="rId42" Type="http://schemas.openxmlformats.org/officeDocument/2006/relationships/font" Target="fonts/Poppins-boldItalic.fntdata"/><Relationship Id="rId41" Type="http://schemas.openxmlformats.org/officeDocument/2006/relationships/font" Target="fonts/Poppins-italic.fntdata"/><Relationship Id="rId22" Type="http://schemas.openxmlformats.org/officeDocument/2006/relationships/slide" Target="slides/slide18.xml"/><Relationship Id="rId44" Type="http://schemas.openxmlformats.org/officeDocument/2006/relationships/font" Target="fonts/Montserrat-bold.fntdata"/><Relationship Id="rId21" Type="http://schemas.openxmlformats.org/officeDocument/2006/relationships/slide" Target="slides/slide17.xml"/><Relationship Id="rId43" Type="http://schemas.openxmlformats.org/officeDocument/2006/relationships/font" Target="fonts/Montserrat-regular.fntdata"/><Relationship Id="rId24" Type="http://schemas.openxmlformats.org/officeDocument/2006/relationships/slide" Target="slides/slide20.xml"/><Relationship Id="rId46" Type="http://schemas.openxmlformats.org/officeDocument/2006/relationships/font" Target="fonts/Montserrat-boldItalic.fntdata"/><Relationship Id="rId23" Type="http://schemas.openxmlformats.org/officeDocument/2006/relationships/slide" Target="slides/slide19.xml"/><Relationship Id="rId45"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customschemas.google.com/relationships/presentationmetadata" Target="metadata"/><Relationship Id="rId25" Type="http://schemas.openxmlformats.org/officeDocument/2006/relationships/slide" Target="slides/slide21.xml"/><Relationship Id="rId47" Type="http://schemas.openxmlformats.org/officeDocument/2006/relationships/font" Target="fonts/VarelaRound-regular.fntdata"/><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font" Target="fonts/Poppins-regular.fntdata"/><Relationship Id="rId16" Type="http://schemas.openxmlformats.org/officeDocument/2006/relationships/slide" Target="slides/slide12.xml"/><Relationship Id="rId38" Type="http://schemas.openxmlformats.org/officeDocument/2006/relationships/font" Target="fonts/NixieOne-regular.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ayefSTAnCR8&amp;vl=en"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Welcome</a:t>
            </a:r>
            <a:br>
              <a:rPr lang="en-CA"/>
            </a:br>
            <a:r>
              <a:rPr lang="en-CA"/>
              <a:t>Tech Notes for the Day</a:t>
            </a:r>
            <a:endParaRPr/>
          </a:p>
          <a:p>
            <a:pPr indent="0" lvl="0" marL="0" rtl="0" algn="l">
              <a:lnSpc>
                <a:spcPct val="100000"/>
              </a:lnSpc>
              <a:spcBef>
                <a:spcPts val="0"/>
              </a:spcBef>
              <a:spcAft>
                <a:spcPts val="0"/>
              </a:spcAft>
              <a:buSzPts val="1400"/>
              <a:buNone/>
            </a:pPr>
            <a:r>
              <a:rPr lang="en-CA"/>
              <a:t>How We Will Participate – physical thumbs up, off mute as much as possible, tell me if tech isn’t working</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Reflect back on your classroom moment, does it follow the four stages? What stage do you remember the most?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Facilitator link: https://www.mentimeter.com/app/presentation/al8cqamvqqmbb8d2wng2nbgndfxxfgg2/jsacmdx396n2</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CA"/>
              <a:t>Created by Benjamin Bloom and updated in 2011</a:t>
            </a:r>
            <a:endParaRPr/>
          </a:p>
          <a:p>
            <a:pPr indent="-317500" lvl="0" marL="457200" rtl="0" algn="l">
              <a:lnSpc>
                <a:spcPct val="100000"/>
              </a:lnSpc>
              <a:spcBef>
                <a:spcPts val="0"/>
              </a:spcBef>
              <a:spcAft>
                <a:spcPts val="0"/>
              </a:spcAft>
              <a:buSzPts val="1400"/>
              <a:buChar char="●"/>
            </a:pPr>
            <a:r>
              <a:rPr lang="en-CA"/>
              <a:t>Organizes what we are learning by the level of complexity</a:t>
            </a:r>
            <a:endParaRPr/>
          </a:p>
          <a:p>
            <a:pPr indent="-317500" lvl="0" marL="457200" rtl="0" algn="l">
              <a:lnSpc>
                <a:spcPct val="100000"/>
              </a:lnSpc>
              <a:spcBef>
                <a:spcPts val="0"/>
              </a:spcBef>
              <a:spcAft>
                <a:spcPts val="0"/>
              </a:spcAft>
              <a:buSzPts val="1400"/>
              <a:buChar char="●"/>
            </a:pPr>
            <a:r>
              <a:rPr lang="en-CA"/>
              <a:t>Assume hierachy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u="sng">
                <a:solidFill>
                  <a:schemeClr val="hlink"/>
                </a:solidFill>
                <a:hlinkClick r:id="rId2"/>
              </a:rPr>
              <a:t>https://www.youtube.com/watch?v=ayefSTAnCR8&amp;vl=en</a:t>
            </a:r>
            <a:r>
              <a:rPr lang="en-CA"/>
              <a: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4" name="Google Shape;21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0" name="Google Shape;220;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Clr>
                <a:srgbClr val="000000"/>
              </a:buClr>
              <a:buSzPts val="1400"/>
              <a:buFont typeface="Arial"/>
              <a:buChar char="●"/>
            </a:pPr>
            <a:r>
              <a:rPr lang="en-CA"/>
              <a:t>https://www.youtube.com/watch?v=8YV8KmfBbBM</a:t>
            </a:r>
            <a:endParaRPr/>
          </a:p>
          <a:p>
            <a:pPr indent="-317500" lvl="0" marL="457200" marR="0" rtl="0" algn="l">
              <a:lnSpc>
                <a:spcPct val="100000"/>
              </a:lnSpc>
              <a:spcBef>
                <a:spcPts val="0"/>
              </a:spcBef>
              <a:spcAft>
                <a:spcPts val="0"/>
              </a:spcAft>
              <a:buClr>
                <a:srgbClr val="000000"/>
              </a:buClr>
              <a:buSzPts val="1400"/>
              <a:buFont typeface="Arial"/>
              <a:buChar char="●"/>
            </a:pPr>
            <a:r>
              <a:rPr lang="en-CA"/>
              <a:t>Start at 23:20 minutes</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6" name="Google Shape;226;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CA"/>
              <a:t>Option to use Zoom annotate to indicate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4" name="Google Shape;12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CA"/>
              <a:t>https://www.ideou.com/blogs/inspiration/what-is-design-thinking</a:t>
            </a:r>
            <a:endParaRPr/>
          </a:p>
          <a:p>
            <a:pPr indent="-317500" lvl="0" marL="457200" rtl="0" algn="l">
              <a:lnSpc>
                <a:spcPct val="100000"/>
              </a:lnSpc>
              <a:spcBef>
                <a:spcPts val="0"/>
              </a:spcBef>
              <a:spcAft>
                <a:spcPts val="0"/>
              </a:spcAft>
              <a:buSzPts val="1400"/>
              <a:buChar char="●"/>
            </a:pPr>
            <a:r>
              <a:rPr lang="en-CA"/>
              <a:t>https://www.nngroup.com/articles/design-thinking/</a:t>
            </a:r>
            <a:endParaRPr/>
          </a:p>
          <a:p>
            <a:pPr indent="-317500" lvl="0" marL="457200" rtl="0" algn="l">
              <a:lnSpc>
                <a:spcPct val="100000"/>
              </a:lnSpc>
              <a:spcBef>
                <a:spcPts val="0"/>
              </a:spcBef>
              <a:spcAft>
                <a:spcPts val="0"/>
              </a:spcAft>
              <a:buSzPts val="1400"/>
              <a:buChar char="●"/>
            </a:pPr>
            <a:r>
              <a:rPr lang="en-CA"/>
              <a:t>https://medium.com/dc-design/what-is-human-centered-design-6711c09e2779</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Char char="●"/>
            </a:pPr>
            <a:r>
              <a:rPr lang="en-CA"/>
              <a:t>Empathize – we conduct research and understand our users. We ask for real world experiences</a:t>
            </a:r>
            <a:endParaRPr/>
          </a:p>
          <a:p>
            <a:pPr indent="-317500" lvl="0" marL="457200" rtl="0" algn="l">
              <a:lnSpc>
                <a:spcPct val="100000"/>
              </a:lnSpc>
              <a:spcBef>
                <a:spcPts val="0"/>
              </a:spcBef>
              <a:spcAft>
                <a:spcPts val="0"/>
              </a:spcAft>
              <a:buSzPts val="1400"/>
              <a:buChar char="●"/>
            </a:pPr>
            <a:r>
              <a:rPr lang="en-CA"/>
              <a:t>Define – we combine our research to understand user needs and challenge areas </a:t>
            </a:r>
            <a:endParaRPr/>
          </a:p>
          <a:p>
            <a:pPr indent="-317500" lvl="0" marL="457200" rtl="0" algn="l">
              <a:lnSpc>
                <a:spcPct val="100000"/>
              </a:lnSpc>
              <a:spcBef>
                <a:spcPts val="0"/>
              </a:spcBef>
              <a:spcAft>
                <a:spcPts val="0"/>
              </a:spcAft>
              <a:buSzPts val="1400"/>
              <a:buChar char="●"/>
            </a:pPr>
            <a:r>
              <a:rPr lang="en-CA"/>
              <a:t>Ideate – we create crazy ideas through a creative process </a:t>
            </a:r>
            <a:endParaRPr/>
          </a:p>
          <a:p>
            <a:pPr indent="-317500" lvl="0" marL="457200" rtl="0" algn="l">
              <a:lnSpc>
                <a:spcPct val="100000"/>
              </a:lnSpc>
              <a:spcBef>
                <a:spcPts val="0"/>
              </a:spcBef>
              <a:spcAft>
                <a:spcPts val="0"/>
              </a:spcAft>
              <a:buSzPts val="1400"/>
              <a:buChar char="●"/>
            </a:pPr>
            <a:r>
              <a:rPr lang="en-CA"/>
              <a:t>Prototype – we take our ideas and turn them into something tactile to use and experiment </a:t>
            </a:r>
            <a:endParaRPr/>
          </a:p>
          <a:p>
            <a:pPr indent="-317500" lvl="0" marL="457200" rtl="0" algn="l">
              <a:lnSpc>
                <a:spcPct val="100000"/>
              </a:lnSpc>
              <a:spcBef>
                <a:spcPts val="0"/>
              </a:spcBef>
              <a:spcAft>
                <a:spcPts val="0"/>
              </a:spcAft>
              <a:buSzPts val="1400"/>
              <a:buChar char="●"/>
            </a:pPr>
            <a:r>
              <a:rPr lang="en-CA"/>
              <a:t>Test – we  get us er feedback</a:t>
            </a:r>
            <a:endParaRPr/>
          </a:p>
          <a:p>
            <a:pPr indent="-317500" lvl="0" marL="457200" rtl="0" algn="l">
              <a:lnSpc>
                <a:spcPct val="100000"/>
              </a:lnSpc>
              <a:spcBef>
                <a:spcPts val="0"/>
              </a:spcBef>
              <a:spcAft>
                <a:spcPts val="0"/>
              </a:spcAft>
              <a:buSzPts val="1400"/>
              <a:buChar char="●"/>
            </a:pPr>
            <a:r>
              <a:rPr lang="en-CA"/>
              <a:t>Implement – put the vision into effect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CA"/>
              <a:t>https://www.youtube.com/watch?v=_r0VX-aU_T8</a:t>
            </a:r>
            <a:endParaRPr/>
          </a:p>
        </p:txBody>
      </p:sp>
      <p:sp>
        <p:nvSpPr>
          <p:cNvPr id="251" name="Google Shape;251;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7" name="Google Shape;257;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3" name="Google Shape;263;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https://jamboard.google.com/d/1D5tjQUv7vYQ2hGO2Ka8IcNTivCLkTUMf6fdaQyhU9S8/viewer?f=0</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600"/>
              </a:spcBef>
              <a:spcAft>
                <a:spcPts val="0"/>
              </a:spcAft>
              <a:buClr>
                <a:srgbClr val="2F2F2F"/>
              </a:buClr>
              <a:buSzPts val="1800"/>
              <a:buFont typeface="Montserrat"/>
              <a:buChar char="◦"/>
            </a:pPr>
            <a:r>
              <a:rPr b="1" lang="en-CA">
                <a:solidFill>
                  <a:srgbClr val="2F2F2F"/>
                </a:solidFill>
                <a:latin typeface="Montserrat"/>
                <a:ea typeface="Montserrat"/>
                <a:cs typeface="Montserrat"/>
                <a:sym typeface="Montserrat"/>
              </a:rPr>
              <a:t>A must have - it doesn’t always have to be formal</a:t>
            </a:r>
            <a:endParaRPr/>
          </a:p>
          <a:p>
            <a:pPr indent="-342900" lvl="0" marL="457200" rtl="0" algn="l">
              <a:lnSpc>
                <a:spcPct val="100000"/>
              </a:lnSpc>
              <a:spcBef>
                <a:spcPts val="0"/>
              </a:spcBef>
              <a:spcAft>
                <a:spcPts val="0"/>
              </a:spcAft>
              <a:buClr>
                <a:srgbClr val="2F2F2F"/>
              </a:buClr>
              <a:buSzPts val="1800"/>
              <a:buFont typeface="Montserrat"/>
              <a:buChar char="◦"/>
            </a:pPr>
            <a:r>
              <a:rPr b="1" lang="en-CA">
                <a:solidFill>
                  <a:srgbClr val="2F2F2F"/>
                </a:solidFill>
                <a:latin typeface="Montserrat"/>
                <a:ea typeface="Montserrat"/>
                <a:cs typeface="Montserrat"/>
                <a:sym typeface="Montserrat"/>
              </a:rPr>
              <a:t>When - Course overview, start of your mini session, recap at the end </a:t>
            </a:r>
            <a:endParaRPr/>
          </a:p>
          <a:p>
            <a:pPr indent="-342900" lvl="0" marL="457200" rtl="0" algn="l">
              <a:lnSpc>
                <a:spcPct val="100000"/>
              </a:lnSpc>
              <a:spcBef>
                <a:spcPts val="0"/>
              </a:spcBef>
              <a:spcAft>
                <a:spcPts val="0"/>
              </a:spcAft>
              <a:buClr>
                <a:srgbClr val="2F2F2F"/>
              </a:buClr>
              <a:buSzPts val="1800"/>
              <a:buFont typeface="Montserrat"/>
              <a:buChar char="◦"/>
            </a:pPr>
            <a:r>
              <a:rPr b="1" lang="en-CA">
                <a:solidFill>
                  <a:srgbClr val="2F2F2F"/>
                </a:solidFill>
                <a:latin typeface="Montserrat"/>
                <a:ea typeface="Montserrat"/>
                <a:cs typeface="Montserrat"/>
                <a:sym typeface="Montserrat"/>
              </a:rPr>
              <a:t>They also inform how you know you were successful as an instructor, you need to make this before you evaluate if people learnt anything</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5" name="Google Shape;285;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sz="1100">
                <a:solidFill>
                  <a:schemeClr val="dk1"/>
                </a:solidFill>
                <a:latin typeface="Poppins"/>
                <a:ea typeface="Poppins"/>
                <a:cs typeface="Poppins"/>
                <a:sym typeface="Poppins"/>
              </a:rPr>
              <a:t>Reflect on a favourite classroom moment. </a:t>
            </a:r>
            <a:endParaRPr/>
          </a:p>
          <a:p>
            <a:pPr indent="0" lvl="0" marL="0" rtl="0" algn="l">
              <a:lnSpc>
                <a:spcPct val="100000"/>
              </a:lnSpc>
              <a:spcBef>
                <a:spcPts val="0"/>
              </a:spcBef>
              <a:spcAft>
                <a:spcPts val="0"/>
              </a:spcAft>
              <a:buSzPts val="1400"/>
              <a:buNone/>
            </a:pPr>
            <a:r>
              <a:rPr lang="en-CA" sz="1100">
                <a:solidFill>
                  <a:schemeClr val="dk1"/>
                </a:solidFill>
                <a:latin typeface="Poppins"/>
                <a:ea typeface="Poppins"/>
                <a:cs typeface="Poppins"/>
                <a:sym typeface="Poppins"/>
              </a:rPr>
              <a:t>What was it and what makes this experience stand out?</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7" name="Google Shape;29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3" name="Google Shape;303;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Recap - one sentence you want to take away </a:t>
            </a:r>
            <a:endParaRPr/>
          </a:p>
          <a:p>
            <a:pPr indent="0" lvl="0" marL="0" rtl="0" algn="l">
              <a:lnSpc>
                <a:spcPct val="100000"/>
              </a:lnSpc>
              <a:spcBef>
                <a:spcPts val="0"/>
              </a:spcBef>
              <a:spcAft>
                <a:spcPts val="0"/>
              </a:spcAft>
              <a:buSzPts val="1400"/>
              <a:buNone/>
            </a:pPr>
            <a:r>
              <a:rPr lang="en-CA"/>
              <a:t>Bloom, Kolb, Design Thinking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8" name="Google Shape;30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rtl="0" algn="l">
              <a:spcBef>
                <a:spcPts val="0"/>
              </a:spcBef>
              <a:spcAft>
                <a:spcPts val="0"/>
              </a:spcAft>
              <a:buSzPts val="1400"/>
              <a:buNone/>
            </a:pPr>
            <a:r>
              <a:t/>
            </a:r>
            <a:endParaRPr/>
          </a:p>
          <a:p>
            <a:pPr indent="0" lvl="0" marL="139700" rtl="0" algn="l">
              <a:lnSpc>
                <a:spcPct val="100000"/>
              </a:lnSpc>
              <a:spcBef>
                <a:spcPts val="0"/>
              </a:spcBef>
              <a:spcAft>
                <a:spcPts val="0"/>
              </a:spcAft>
              <a:buSzPts val="1400"/>
              <a:buNone/>
            </a:pPr>
            <a:r>
              <a:rPr lang="en-CA"/>
              <a:t>https://docs.google.com/spreadsheets/d/1Dvf1VF49LjvKQBiTmhPI9BzeO063EZFr2JToVgctsRQ/edit?usp=sharing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en-CA"/>
              <a:t>Facilitator link: https://www.mentimeter.com/app/presentation/al8cqamvqqmbb8d2wng2nbgndfxxfgg2/jsacmdx396n2</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4" name="Google Shape;15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 name="Google Shape;165;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39700" marR="0" rtl="0" algn="l">
              <a:lnSpc>
                <a:spcPct val="100000"/>
              </a:lnSpc>
              <a:spcBef>
                <a:spcPts val="0"/>
              </a:spcBef>
              <a:spcAft>
                <a:spcPts val="0"/>
              </a:spcAft>
              <a:buClr>
                <a:srgbClr val="000000"/>
              </a:buClr>
              <a:buSzPts val="1400"/>
              <a:buFont typeface="Arial"/>
              <a:buNone/>
            </a:pPr>
            <a:r>
              <a:rPr lang="en-CA"/>
              <a:t>https://www.youtube.com/watch?v=aF63HHVbpQ8</a:t>
            </a:r>
            <a:endParaRPr/>
          </a:p>
          <a:p>
            <a:pPr indent="-228600" lvl="0" marL="457200" rtl="0" algn="l">
              <a:lnSpc>
                <a:spcPct val="100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35"/>
          <p:cNvSpPr/>
          <p:nvPr/>
        </p:nvSpPr>
        <p:spPr>
          <a:xfrm>
            <a:off x="7209425" y="502200"/>
            <a:ext cx="206100" cy="2061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35"/>
          <p:cNvSpPr/>
          <p:nvPr/>
        </p:nvSpPr>
        <p:spPr>
          <a:xfrm>
            <a:off x="1197475" y="-802775"/>
            <a:ext cx="6749100" cy="67491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5"/>
          <p:cNvSpPr txBox="1"/>
          <p:nvPr>
            <p:ph type="ctrTitle"/>
          </p:nvPr>
        </p:nvSpPr>
        <p:spPr>
          <a:xfrm>
            <a:off x="2255425" y="1991825"/>
            <a:ext cx="4633200" cy="115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b="1" sz="4800">
                <a:latin typeface="Poppins"/>
                <a:ea typeface="Poppins"/>
                <a:cs typeface="Poppins"/>
                <a:sym typeface="Poppins"/>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13" name="Google Shape;13;p35"/>
          <p:cNvSpPr/>
          <p:nvPr/>
        </p:nvSpPr>
        <p:spPr>
          <a:xfrm>
            <a:off x="267550" y="-886750"/>
            <a:ext cx="2347200" cy="2347200"/>
          </a:xfrm>
          <a:prstGeom prst="donut">
            <a:avLst>
              <a:gd fmla="val 29778" name="adj"/>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5"/>
          <p:cNvSpPr/>
          <p:nvPr/>
        </p:nvSpPr>
        <p:spPr>
          <a:xfrm>
            <a:off x="8348875" y="2882375"/>
            <a:ext cx="978600" cy="9786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5"/>
          <p:cNvSpPr/>
          <p:nvPr/>
        </p:nvSpPr>
        <p:spPr>
          <a:xfrm>
            <a:off x="2255425" y="541800"/>
            <a:ext cx="657600" cy="6576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5"/>
          <p:cNvSpPr/>
          <p:nvPr/>
        </p:nvSpPr>
        <p:spPr>
          <a:xfrm>
            <a:off x="6752750" y="3465100"/>
            <a:ext cx="2284200" cy="2284200"/>
          </a:xfrm>
          <a:prstGeom prst="donut">
            <a:avLst>
              <a:gd fmla="val 11909"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5"/>
          <p:cNvSpPr/>
          <p:nvPr/>
        </p:nvSpPr>
        <p:spPr>
          <a:xfrm>
            <a:off x="137775" y="3193200"/>
            <a:ext cx="657600" cy="6576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5"/>
          <p:cNvSpPr/>
          <p:nvPr/>
        </p:nvSpPr>
        <p:spPr>
          <a:xfrm>
            <a:off x="376550" y="4217275"/>
            <a:ext cx="1207800" cy="1207800"/>
          </a:xfrm>
          <a:prstGeom prst="donut">
            <a:avLst>
              <a:gd fmla="val 42915"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5"/>
          <p:cNvSpPr/>
          <p:nvPr/>
        </p:nvSpPr>
        <p:spPr>
          <a:xfrm>
            <a:off x="8244625" y="2541950"/>
            <a:ext cx="304800" cy="3048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5"/>
          <p:cNvSpPr/>
          <p:nvPr/>
        </p:nvSpPr>
        <p:spPr>
          <a:xfrm>
            <a:off x="7598775" y="-300250"/>
            <a:ext cx="1370700" cy="13707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5"/>
          <p:cNvSpPr/>
          <p:nvPr/>
        </p:nvSpPr>
        <p:spPr>
          <a:xfrm>
            <a:off x="8244625" y="802850"/>
            <a:ext cx="657600" cy="6576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5"/>
          <p:cNvSpPr/>
          <p:nvPr/>
        </p:nvSpPr>
        <p:spPr>
          <a:xfrm>
            <a:off x="213975" y="695900"/>
            <a:ext cx="871500" cy="8715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5"/>
          <p:cNvSpPr/>
          <p:nvPr/>
        </p:nvSpPr>
        <p:spPr>
          <a:xfrm>
            <a:off x="-122175" y="2933250"/>
            <a:ext cx="1177500" cy="11775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5"/>
          <p:cNvSpPr/>
          <p:nvPr/>
        </p:nvSpPr>
        <p:spPr>
          <a:xfrm>
            <a:off x="8150075" y="708300"/>
            <a:ext cx="846600" cy="846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5"/>
          <p:cNvSpPr/>
          <p:nvPr/>
        </p:nvSpPr>
        <p:spPr>
          <a:xfrm>
            <a:off x="1055325" y="3904575"/>
            <a:ext cx="206100" cy="2061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 column + image">
  <p:cSld name="TITLE_AND_BODY_1">
    <p:spTree>
      <p:nvGrpSpPr>
        <p:cNvPr id="26" name="Shape 26"/>
        <p:cNvGrpSpPr/>
        <p:nvPr/>
      </p:nvGrpSpPr>
      <p:grpSpPr>
        <a:xfrm>
          <a:off x="0" y="0"/>
          <a:ext cx="0" cy="0"/>
          <a:chOff x="0" y="0"/>
          <a:chExt cx="0" cy="0"/>
        </a:xfrm>
      </p:grpSpPr>
      <p:sp>
        <p:nvSpPr>
          <p:cNvPr id="27" name="Google Shape;27;p36"/>
          <p:cNvSpPr txBox="1"/>
          <p:nvPr>
            <p:ph type="title"/>
          </p:nvPr>
        </p:nvSpPr>
        <p:spPr>
          <a:xfrm>
            <a:off x="4572000" y="909050"/>
            <a:ext cx="3639600" cy="641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8" name="Google Shape;28;p36"/>
          <p:cNvSpPr txBox="1"/>
          <p:nvPr>
            <p:ph idx="1" type="body"/>
          </p:nvPr>
        </p:nvSpPr>
        <p:spPr>
          <a:xfrm>
            <a:off x="4572000" y="1525754"/>
            <a:ext cx="3639600" cy="27861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29" name="Google Shape;29;p36"/>
          <p:cNvSpPr/>
          <p:nvPr/>
        </p:nvSpPr>
        <p:spPr>
          <a:xfrm>
            <a:off x="580275" y="751950"/>
            <a:ext cx="3639600" cy="36396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6"/>
          <p:cNvSpPr/>
          <p:nvPr/>
        </p:nvSpPr>
        <p:spPr>
          <a:xfrm>
            <a:off x="-295650" y="-356450"/>
            <a:ext cx="1057800" cy="10578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6"/>
          <p:cNvSpPr/>
          <p:nvPr/>
        </p:nvSpPr>
        <p:spPr>
          <a:xfrm>
            <a:off x="2836600" y="179825"/>
            <a:ext cx="978600" cy="978600"/>
          </a:xfrm>
          <a:prstGeom prst="donut">
            <a:avLst>
              <a:gd fmla="val 39527"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6"/>
          <p:cNvSpPr/>
          <p:nvPr/>
        </p:nvSpPr>
        <p:spPr>
          <a:xfrm>
            <a:off x="465975" y="3692750"/>
            <a:ext cx="1019400" cy="10194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6"/>
          <p:cNvSpPr/>
          <p:nvPr/>
        </p:nvSpPr>
        <p:spPr>
          <a:xfrm>
            <a:off x="1485375" y="4559750"/>
            <a:ext cx="361500" cy="361500"/>
          </a:xfrm>
          <a:prstGeom prst="donut">
            <a:avLst>
              <a:gd fmla="val 29951"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6"/>
          <p:cNvSpPr/>
          <p:nvPr/>
        </p:nvSpPr>
        <p:spPr>
          <a:xfrm>
            <a:off x="2364800" y="346950"/>
            <a:ext cx="274200" cy="2739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6"/>
          <p:cNvSpPr/>
          <p:nvPr/>
        </p:nvSpPr>
        <p:spPr>
          <a:xfrm>
            <a:off x="-472600" y="-533400"/>
            <a:ext cx="1411800" cy="14118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6"/>
          <p:cNvSpPr/>
          <p:nvPr/>
        </p:nvSpPr>
        <p:spPr>
          <a:xfrm>
            <a:off x="2899000" y="242225"/>
            <a:ext cx="853800" cy="8538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6"/>
          <p:cNvSpPr/>
          <p:nvPr/>
        </p:nvSpPr>
        <p:spPr>
          <a:xfrm>
            <a:off x="1061150" y="142950"/>
            <a:ext cx="538500" cy="5382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6"/>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9" name="Shape 39"/>
        <p:cNvGrpSpPr/>
        <p:nvPr/>
      </p:nvGrpSpPr>
      <p:grpSpPr>
        <a:xfrm>
          <a:off x="0" y="0"/>
          <a:ext cx="0" cy="0"/>
          <a:chOff x="0" y="0"/>
          <a:chExt cx="0" cy="0"/>
        </a:xfrm>
      </p:grpSpPr>
      <p:sp>
        <p:nvSpPr>
          <p:cNvPr id="40" name="Google Shape;40;p37"/>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1" name="Google Shape;41;p37"/>
          <p:cNvSpPr txBox="1"/>
          <p:nvPr>
            <p:ph idx="1" type="body"/>
          </p:nvPr>
        </p:nvSpPr>
        <p:spPr>
          <a:xfrm>
            <a:off x="2935875" y="1550150"/>
            <a:ext cx="2560500" cy="33759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42" name="Google Shape;42;p37"/>
          <p:cNvSpPr txBox="1"/>
          <p:nvPr>
            <p:ph idx="2" type="body"/>
          </p:nvPr>
        </p:nvSpPr>
        <p:spPr>
          <a:xfrm>
            <a:off x="5650849" y="1550150"/>
            <a:ext cx="2560500" cy="33759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sz="1800"/>
            </a:lvl4pPr>
            <a:lvl5pPr indent="-342900" lvl="4" marL="2286000" algn="l">
              <a:lnSpc>
                <a:spcPct val="100000"/>
              </a:lnSpc>
              <a:spcBef>
                <a:spcPts val="0"/>
              </a:spcBef>
              <a:spcAft>
                <a:spcPts val="0"/>
              </a:spcAft>
              <a:buSzPts val="1800"/>
              <a:buChar char="○"/>
              <a:defRPr sz="1800"/>
            </a:lvl5pPr>
            <a:lvl6pPr indent="-342900" lvl="5" marL="2743200" algn="l">
              <a:lnSpc>
                <a:spcPct val="100000"/>
              </a:lnSpc>
              <a:spcBef>
                <a:spcPts val="0"/>
              </a:spcBef>
              <a:spcAft>
                <a:spcPts val="0"/>
              </a:spcAft>
              <a:buSzPts val="1800"/>
              <a:buChar char="■"/>
              <a:defRPr sz="1800"/>
            </a:lvl6pPr>
            <a:lvl7pPr indent="-342900" lvl="6" marL="3200400" algn="l">
              <a:lnSpc>
                <a:spcPct val="100000"/>
              </a:lnSpc>
              <a:spcBef>
                <a:spcPts val="0"/>
              </a:spcBef>
              <a:spcAft>
                <a:spcPts val="0"/>
              </a:spcAft>
              <a:buSzPts val="1800"/>
              <a:buChar char="●"/>
              <a:defRPr sz="1800"/>
            </a:lvl7pPr>
            <a:lvl8pPr indent="-342900" lvl="7" marL="3657600" algn="l">
              <a:lnSpc>
                <a:spcPct val="100000"/>
              </a:lnSpc>
              <a:spcBef>
                <a:spcPts val="0"/>
              </a:spcBef>
              <a:spcAft>
                <a:spcPts val="0"/>
              </a:spcAft>
              <a:buSzPts val="1800"/>
              <a:buChar char="○"/>
              <a:defRPr sz="1800"/>
            </a:lvl8pPr>
            <a:lvl9pPr indent="-342900" lvl="8" marL="4114800" algn="l">
              <a:lnSpc>
                <a:spcPct val="100000"/>
              </a:lnSpc>
              <a:spcBef>
                <a:spcPts val="0"/>
              </a:spcBef>
              <a:spcAft>
                <a:spcPts val="0"/>
              </a:spcAft>
              <a:buSzPts val="1800"/>
              <a:buChar char="■"/>
              <a:defRPr sz="1800"/>
            </a:lvl9pPr>
          </a:lstStyle>
          <a:p/>
        </p:txBody>
      </p:sp>
      <p:sp>
        <p:nvSpPr>
          <p:cNvPr id="43" name="Google Shape;43;p37"/>
          <p:cNvSpPr/>
          <p:nvPr/>
        </p:nvSpPr>
        <p:spPr>
          <a:xfrm>
            <a:off x="-358950" y="2194400"/>
            <a:ext cx="2347200" cy="2347200"/>
          </a:xfrm>
          <a:prstGeom prst="donut">
            <a:avLst>
              <a:gd fmla="val 36789"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7"/>
          <p:cNvSpPr/>
          <p:nvPr/>
        </p:nvSpPr>
        <p:spPr>
          <a:xfrm>
            <a:off x="198450" y="-321125"/>
            <a:ext cx="978600" cy="9786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7"/>
          <p:cNvSpPr/>
          <p:nvPr/>
        </p:nvSpPr>
        <p:spPr>
          <a:xfrm>
            <a:off x="198450" y="420475"/>
            <a:ext cx="657600" cy="6576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7"/>
          <p:cNvSpPr/>
          <p:nvPr/>
        </p:nvSpPr>
        <p:spPr>
          <a:xfrm>
            <a:off x="1177051" y="657475"/>
            <a:ext cx="846900" cy="846900"/>
          </a:xfrm>
          <a:prstGeom prst="donut">
            <a:avLst>
              <a:gd fmla="val 22275"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7"/>
          <p:cNvSpPr/>
          <p:nvPr/>
        </p:nvSpPr>
        <p:spPr>
          <a:xfrm>
            <a:off x="887650" y="4142300"/>
            <a:ext cx="1207800" cy="12078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7"/>
          <p:cNvSpPr/>
          <p:nvPr/>
        </p:nvSpPr>
        <p:spPr>
          <a:xfrm>
            <a:off x="153675" y="4799600"/>
            <a:ext cx="550500" cy="550500"/>
          </a:xfrm>
          <a:prstGeom prst="donut">
            <a:avLst>
              <a:gd fmla="val 18606"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7"/>
          <p:cNvSpPr/>
          <p:nvPr/>
        </p:nvSpPr>
        <p:spPr>
          <a:xfrm>
            <a:off x="1172525" y="1696950"/>
            <a:ext cx="304800" cy="3048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7"/>
          <p:cNvSpPr/>
          <p:nvPr/>
        </p:nvSpPr>
        <p:spPr>
          <a:xfrm>
            <a:off x="7844250" y="619275"/>
            <a:ext cx="550500" cy="5505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7"/>
          <p:cNvSpPr/>
          <p:nvPr/>
        </p:nvSpPr>
        <p:spPr>
          <a:xfrm>
            <a:off x="7515500" y="-72500"/>
            <a:ext cx="397500" cy="397500"/>
          </a:xfrm>
          <a:prstGeom prst="donut">
            <a:avLst>
              <a:gd fmla="val 30568"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7"/>
          <p:cNvSpPr/>
          <p:nvPr/>
        </p:nvSpPr>
        <p:spPr>
          <a:xfrm>
            <a:off x="8651500" y="1030850"/>
            <a:ext cx="304800" cy="3048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7"/>
          <p:cNvSpPr/>
          <p:nvPr/>
        </p:nvSpPr>
        <p:spPr>
          <a:xfrm>
            <a:off x="8097900" y="167450"/>
            <a:ext cx="741600" cy="741600"/>
          </a:xfrm>
          <a:prstGeom prst="donut">
            <a:avLst>
              <a:gd fmla="val 8064"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7"/>
          <p:cNvSpPr/>
          <p:nvPr/>
        </p:nvSpPr>
        <p:spPr>
          <a:xfrm>
            <a:off x="8394750" y="1504375"/>
            <a:ext cx="188100" cy="1881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7"/>
          <p:cNvSpPr/>
          <p:nvPr/>
        </p:nvSpPr>
        <p:spPr>
          <a:xfrm>
            <a:off x="-205625" y="2347725"/>
            <a:ext cx="2040600" cy="20406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7"/>
          <p:cNvSpPr/>
          <p:nvPr/>
        </p:nvSpPr>
        <p:spPr>
          <a:xfrm>
            <a:off x="305125" y="-214450"/>
            <a:ext cx="765300" cy="7653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7"/>
          <p:cNvSpPr/>
          <p:nvPr/>
        </p:nvSpPr>
        <p:spPr>
          <a:xfrm>
            <a:off x="8532600" y="911950"/>
            <a:ext cx="542700" cy="5427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7"/>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59" name="Shape 59"/>
        <p:cNvGrpSpPr/>
        <p:nvPr/>
      </p:nvGrpSpPr>
      <p:grpSpPr>
        <a:xfrm>
          <a:off x="0" y="0"/>
          <a:ext cx="0" cy="0"/>
          <a:chOff x="0" y="0"/>
          <a:chExt cx="0" cy="0"/>
        </a:xfrm>
      </p:grpSpPr>
      <p:sp>
        <p:nvSpPr>
          <p:cNvPr id="60" name="Google Shape;60;p38"/>
          <p:cNvSpPr/>
          <p:nvPr/>
        </p:nvSpPr>
        <p:spPr>
          <a:xfrm>
            <a:off x="3058200" y="-295450"/>
            <a:ext cx="3027600" cy="30279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8"/>
          <p:cNvSpPr txBox="1"/>
          <p:nvPr>
            <p:ph type="ctrTitle"/>
          </p:nvPr>
        </p:nvSpPr>
        <p:spPr>
          <a:xfrm>
            <a:off x="1773750" y="2421550"/>
            <a:ext cx="5596500" cy="11598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600"/>
              <a:buNone/>
              <a:defRPr sz="3600">
                <a:latin typeface="Poppins"/>
                <a:ea typeface="Poppins"/>
                <a:cs typeface="Poppins"/>
                <a:sym typeface="Poppins"/>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62" name="Google Shape;62;p38"/>
          <p:cNvSpPr txBox="1"/>
          <p:nvPr>
            <p:ph idx="1" type="subTitle"/>
          </p:nvPr>
        </p:nvSpPr>
        <p:spPr>
          <a:xfrm>
            <a:off x="1773750" y="3449654"/>
            <a:ext cx="5596500" cy="784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A1BECC"/>
              </a:buClr>
              <a:buSzPts val="2400"/>
              <a:buNone/>
              <a:defRPr b="1">
                <a:solidFill>
                  <a:srgbClr val="A1BECC"/>
                </a:solidFill>
              </a:defRPr>
            </a:lvl1pPr>
            <a:lvl2pPr lvl="1" algn="ctr">
              <a:lnSpc>
                <a:spcPct val="100000"/>
              </a:lnSpc>
              <a:spcBef>
                <a:spcPts val="0"/>
              </a:spcBef>
              <a:spcAft>
                <a:spcPts val="0"/>
              </a:spcAft>
              <a:buClr>
                <a:srgbClr val="A1BECC"/>
              </a:buClr>
              <a:buSzPts val="3000"/>
              <a:buNone/>
              <a:defRPr b="1" sz="3000">
                <a:solidFill>
                  <a:srgbClr val="A1BECC"/>
                </a:solidFill>
              </a:defRPr>
            </a:lvl2pPr>
            <a:lvl3pPr lvl="2" algn="ctr">
              <a:lnSpc>
                <a:spcPct val="100000"/>
              </a:lnSpc>
              <a:spcBef>
                <a:spcPts val="0"/>
              </a:spcBef>
              <a:spcAft>
                <a:spcPts val="0"/>
              </a:spcAft>
              <a:buClr>
                <a:srgbClr val="A1BECC"/>
              </a:buClr>
              <a:buSzPts val="3000"/>
              <a:buNone/>
              <a:defRPr b="1" sz="3000">
                <a:solidFill>
                  <a:srgbClr val="A1BECC"/>
                </a:solidFill>
              </a:defRPr>
            </a:lvl3pPr>
            <a:lvl4pPr lvl="3" algn="ctr">
              <a:lnSpc>
                <a:spcPct val="100000"/>
              </a:lnSpc>
              <a:spcBef>
                <a:spcPts val="0"/>
              </a:spcBef>
              <a:spcAft>
                <a:spcPts val="0"/>
              </a:spcAft>
              <a:buClr>
                <a:srgbClr val="A1BECC"/>
              </a:buClr>
              <a:buSzPts val="3000"/>
              <a:buNone/>
              <a:defRPr b="1" sz="3000">
                <a:solidFill>
                  <a:srgbClr val="A1BECC"/>
                </a:solidFill>
              </a:defRPr>
            </a:lvl4pPr>
            <a:lvl5pPr lvl="4" algn="ctr">
              <a:lnSpc>
                <a:spcPct val="100000"/>
              </a:lnSpc>
              <a:spcBef>
                <a:spcPts val="0"/>
              </a:spcBef>
              <a:spcAft>
                <a:spcPts val="0"/>
              </a:spcAft>
              <a:buClr>
                <a:srgbClr val="A1BECC"/>
              </a:buClr>
              <a:buSzPts val="3000"/>
              <a:buNone/>
              <a:defRPr b="1" sz="3000">
                <a:solidFill>
                  <a:srgbClr val="A1BECC"/>
                </a:solidFill>
              </a:defRPr>
            </a:lvl5pPr>
            <a:lvl6pPr lvl="5" algn="ctr">
              <a:lnSpc>
                <a:spcPct val="100000"/>
              </a:lnSpc>
              <a:spcBef>
                <a:spcPts val="0"/>
              </a:spcBef>
              <a:spcAft>
                <a:spcPts val="0"/>
              </a:spcAft>
              <a:buClr>
                <a:srgbClr val="A1BECC"/>
              </a:buClr>
              <a:buSzPts val="3000"/>
              <a:buNone/>
              <a:defRPr b="1" sz="3000">
                <a:solidFill>
                  <a:srgbClr val="A1BECC"/>
                </a:solidFill>
              </a:defRPr>
            </a:lvl6pPr>
            <a:lvl7pPr lvl="6" algn="ctr">
              <a:lnSpc>
                <a:spcPct val="100000"/>
              </a:lnSpc>
              <a:spcBef>
                <a:spcPts val="0"/>
              </a:spcBef>
              <a:spcAft>
                <a:spcPts val="0"/>
              </a:spcAft>
              <a:buClr>
                <a:srgbClr val="A1BECC"/>
              </a:buClr>
              <a:buSzPts val="3000"/>
              <a:buNone/>
              <a:defRPr b="1" sz="3000">
                <a:solidFill>
                  <a:srgbClr val="A1BECC"/>
                </a:solidFill>
              </a:defRPr>
            </a:lvl7pPr>
            <a:lvl8pPr lvl="7" algn="ctr">
              <a:lnSpc>
                <a:spcPct val="100000"/>
              </a:lnSpc>
              <a:spcBef>
                <a:spcPts val="0"/>
              </a:spcBef>
              <a:spcAft>
                <a:spcPts val="0"/>
              </a:spcAft>
              <a:buClr>
                <a:srgbClr val="A1BECC"/>
              </a:buClr>
              <a:buSzPts val="3000"/>
              <a:buNone/>
              <a:defRPr b="1" sz="3000">
                <a:solidFill>
                  <a:srgbClr val="A1BECC"/>
                </a:solidFill>
              </a:defRPr>
            </a:lvl8pPr>
            <a:lvl9pPr lvl="8" algn="ctr">
              <a:lnSpc>
                <a:spcPct val="100000"/>
              </a:lnSpc>
              <a:spcBef>
                <a:spcPts val="0"/>
              </a:spcBef>
              <a:spcAft>
                <a:spcPts val="0"/>
              </a:spcAft>
              <a:buClr>
                <a:srgbClr val="A1BECC"/>
              </a:buClr>
              <a:buSzPts val="3000"/>
              <a:buNone/>
              <a:defRPr b="1" sz="3000">
                <a:solidFill>
                  <a:srgbClr val="A1BECC"/>
                </a:solidFill>
              </a:defRPr>
            </a:lvl9pPr>
          </a:lstStyle>
          <a:p/>
        </p:txBody>
      </p:sp>
      <p:sp>
        <p:nvSpPr>
          <p:cNvPr id="63" name="Google Shape;63;p38"/>
          <p:cNvSpPr/>
          <p:nvPr/>
        </p:nvSpPr>
        <p:spPr>
          <a:xfrm>
            <a:off x="1414538" y="3988225"/>
            <a:ext cx="206100" cy="2061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8"/>
          <p:cNvSpPr/>
          <p:nvPr/>
        </p:nvSpPr>
        <p:spPr>
          <a:xfrm>
            <a:off x="7630150" y="2469625"/>
            <a:ext cx="2347200" cy="2347200"/>
          </a:xfrm>
          <a:prstGeom prst="donut">
            <a:avLst>
              <a:gd fmla="val 29778"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8"/>
          <p:cNvSpPr/>
          <p:nvPr/>
        </p:nvSpPr>
        <p:spPr>
          <a:xfrm>
            <a:off x="376550" y="1139200"/>
            <a:ext cx="978600" cy="9786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8"/>
          <p:cNvSpPr/>
          <p:nvPr/>
        </p:nvSpPr>
        <p:spPr>
          <a:xfrm>
            <a:off x="7240275" y="4662700"/>
            <a:ext cx="657600" cy="6576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8"/>
          <p:cNvSpPr/>
          <p:nvPr/>
        </p:nvSpPr>
        <p:spPr>
          <a:xfrm>
            <a:off x="231175" y="-571700"/>
            <a:ext cx="2284200" cy="2284200"/>
          </a:xfrm>
          <a:prstGeom prst="donut">
            <a:avLst>
              <a:gd fmla="val 11909" name="adj"/>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8"/>
          <p:cNvSpPr/>
          <p:nvPr/>
        </p:nvSpPr>
        <p:spPr>
          <a:xfrm>
            <a:off x="7507625" y="917475"/>
            <a:ext cx="657600" cy="6576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8"/>
          <p:cNvSpPr/>
          <p:nvPr/>
        </p:nvSpPr>
        <p:spPr>
          <a:xfrm>
            <a:off x="8065925" y="-295450"/>
            <a:ext cx="1207800" cy="1207800"/>
          </a:xfrm>
          <a:prstGeom prst="donut">
            <a:avLst>
              <a:gd fmla="val 42915"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8"/>
          <p:cNvSpPr/>
          <p:nvPr/>
        </p:nvSpPr>
        <p:spPr>
          <a:xfrm>
            <a:off x="1417200" y="2052650"/>
            <a:ext cx="304800" cy="3048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8"/>
          <p:cNvSpPr/>
          <p:nvPr/>
        </p:nvSpPr>
        <p:spPr>
          <a:xfrm>
            <a:off x="180500" y="4023250"/>
            <a:ext cx="1370700" cy="13707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8"/>
          <p:cNvSpPr/>
          <p:nvPr/>
        </p:nvSpPr>
        <p:spPr>
          <a:xfrm>
            <a:off x="246046" y="3365546"/>
            <a:ext cx="456000" cy="4560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8"/>
          <p:cNvSpPr/>
          <p:nvPr/>
        </p:nvSpPr>
        <p:spPr>
          <a:xfrm>
            <a:off x="7072325" y="4494725"/>
            <a:ext cx="993600" cy="993300"/>
          </a:xfrm>
          <a:prstGeom prst="ellipse">
            <a:avLst/>
          </a:prstGeom>
          <a:noFill/>
          <a:ln cap="flat" cmpd="sng" w="9525">
            <a:solidFill>
              <a:srgbClr val="00ACC3"/>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8"/>
          <p:cNvSpPr/>
          <p:nvPr/>
        </p:nvSpPr>
        <p:spPr>
          <a:xfrm>
            <a:off x="7370250" y="780100"/>
            <a:ext cx="932400" cy="932400"/>
          </a:xfrm>
          <a:prstGeom prst="ellipse">
            <a:avLst/>
          </a:prstGeom>
          <a:noFill/>
          <a:ln cap="flat" cmpd="sng" w="9525">
            <a:solidFill>
              <a:srgbClr val="BBCD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8"/>
          <p:cNvSpPr/>
          <p:nvPr/>
        </p:nvSpPr>
        <p:spPr>
          <a:xfrm>
            <a:off x="180500" y="3300000"/>
            <a:ext cx="586800" cy="5868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8"/>
          <p:cNvSpPr/>
          <p:nvPr/>
        </p:nvSpPr>
        <p:spPr>
          <a:xfrm>
            <a:off x="7733375" y="467300"/>
            <a:ext cx="206100" cy="2061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8"/>
          <p:cNvSpPr/>
          <p:nvPr/>
        </p:nvSpPr>
        <p:spPr>
          <a:xfrm>
            <a:off x="598175" y="-204700"/>
            <a:ext cx="1550100" cy="1550100"/>
          </a:xfrm>
          <a:prstGeom prst="ellipse">
            <a:avLst/>
          </a:prstGeom>
          <a:noFill/>
          <a:ln cap="flat" cmpd="sng" w="9525">
            <a:solidFill>
              <a:srgbClr val="E8004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8"/>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9" name="Shape 79"/>
        <p:cNvGrpSpPr/>
        <p:nvPr/>
      </p:nvGrpSpPr>
      <p:grpSpPr>
        <a:xfrm>
          <a:off x="0" y="0"/>
          <a:ext cx="0" cy="0"/>
          <a:chOff x="0" y="0"/>
          <a:chExt cx="0" cy="0"/>
        </a:xfrm>
      </p:grpSpPr>
      <p:sp>
        <p:nvSpPr>
          <p:cNvPr id="80" name="Google Shape;80;p39"/>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81" name="Google Shape;81;p39"/>
          <p:cNvSpPr/>
          <p:nvPr/>
        </p:nvSpPr>
        <p:spPr>
          <a:xfrm>
            <a:off x="1280688" y="3669150"/>
            <a:ext cx="206100" cy="2061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9"/>
          <p:cNvSpPr/>
          <p:nvPr/>
        </p:nvSpPr>
        <p:spPr>
          <a:xfrm>
            <a:off x="180500" y="4023250"/>
            <a:ext cx="1370700" cy="13707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9"/>
          <p:cNvSpPr/>
          <p:nvPr/>
        </p:nvSpPr>
        <p:spPr>
          <a:xfrm>
            <a:off x="246046" y="3213146"/>
            <a:ext cx="456000" cy="456000"/>
          </a:xfrm>
          <a:prstGeom prst="ellipse">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39"/>
          <p:cNvSpPr/>
          <p:nvPr/>
        </p:nvSpPr>
        <p:spPr>
          <a:xfrm>
            <a:off x="71500" y="3038600"/>
            <a:ext cx="804900" cy="804900"/>
          </a:xfrm>
          <a:prstGeom prst="ellipse">
            <a:avLst/>
          </a:prstGeom>
          <a:noFill/>
          <a:ln cap="flat" cmpd="sng" w="9525">
            <a:solidFill>
              <a:srgbClr val="65BB48"/>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9"/>
          <p:cNvSpPr/>
          <p:nvPr/>
        </p:nvSpPr>
        <p:spPr>
          <a:xfrm>
            <a:off x="1280700" y="1608475"/>
            <a:ext cx="1043400" cy="1044000"/>
          </a:xfrm>
          <a:prstGeom prst="donut">
            <a:avLst>
              <a:gd fmla="val 43200"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9"/>
          <p:cNvSpPr/>
          <p:nvPr/>
        </p:nvSpPr>
        <p:spPr>
          <a:xfrm>
            <a:off x="1640475" y="-201875"/>
            <a:ext cx="750300" cy="7503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9"/>
          <p:cNvSpPr/>
          <p:nvPr/>
        </p:nvSpPr>
        <p:spPr>
          <a:xfrm>
            <a:off x="-480225" y="243625"/>
            <a:ext cx="2347200" cy="2347200"/>
          </a:xfrm>
          <a:prstGeom prst="donut">
            <a:avLst>
              <a:gd fmla="val 6129" name="adj"/>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9"/>
          <p:cNvSpPr/>
          <p:nvPr/>
        </p:nvSpPr>
        <p:spPr>
          <a:xfrm>
            <a:off x="-222975" y="500875"/>
            <a:ext cx="1832700" cy="18327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9"/>
          <p:cNvSpPr/>
          <p:nvPr/>
        </p:nvSpPr>
        <p:spPr>
          <a:xfrm>
            <a:off x="1280700" y="3950125"/>
            <a:ext cx="750300" cy="750300"/>
          </a:xfrm>
          <a:prstGeom prst="ellipse">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9"/>
          <p:cNvSpPr/>
          <p:nvPr/>
        </p:nvSpPr>
        <p:spPr>
          <a:xfrm>
            <a:off x="7913000" y="600225"/>
            <a:ext cx="550500" cy="5505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9"/>
          <p:cNvSpPr/>
          <p:nvPr/>
        </p:nvSpPr>
        <p:spPr>
          <a:xfrm>
            <a:off x="8703400" y="1608475"/>
            <a:ext cx="287100" cy="287100"/>
          </a:xfrm>
          <a:prstGeom prst="donut">
            <a:avLst>
              <a:gd fmla="val 18608" name="adj"/>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9"/>
          <p:cNvSpPr/>
          <p:nvPr/>
        </p:nvSpPr>
        <p:spPr>
          <a:xfrm>
            <a:off x="8809377" y="886439"/>
            <a:ext cx="416400" cy="4164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39"/>
          <p:cNvSpPr/>
          <p:nvPr/>
        </p:nvSpPr>
        <p:spPr>
          <a:xfrm>
            <a:off x="8118000" y="-244550"/>
            <a:ext cx="741600" cy="741600"/>
          </a:xfrm>
          <a:prstGeom prst="donut">
            <a:avLst>
              <a:gd fmla="val 37879"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39"/>
          <p:cNvSpPr/>
          <p:nvPr/>
        </p:nvSpPr>
        <p:spPr>
          <a:xfrm>
            <a:off x="7813725" y="312775"/>
            <a:ext cx="188100" cy="1881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39"/>
          <p:cNvSpPr/>
          <p:nvPr/>
        </p:nvSpPr>
        <p:spPr>
          <a:xfrm>
            <a:off x="8646900" y="723963"/>
            <a:ext cx="741600" cy="7416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9"/>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
    <p:spTree>
      <p:nvGrpSpPr>
        <p:cNvPr id="97" name="Shape 97"/>
        <p:cNvGrpSpPr/>
        <p:nvPr/>
      </p:nvGrpSpPr>
      <p:grpSpPr>
        <a:xfrm>
          <a:off x="0" y="0"/>
          <a:ext cx="0" cy="0"/>
          <a:chOff x="0" y="0"/>
          <a:chExt cx="0" cy="0"/>
        </a:xfrm>
      </p:grpSpPr>
      <p:sp>
        <p:nvSpPr>
          <p:cNvPr id="98" name="Google Shape;98;p40"/>
          <p:cNvSpPr/>
          <p:nvPr/>
        </p:nvSpPr>
        <p:spPr>
          <a:xfrm>
            <a:off x="419100" y="-1581150"/>
            <a:ext cx="8305800" cy="83058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40"/>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0" name="Shape 100"/>
        <p:cNvGrpSpPr/>
        <p:nvPr/>
      </p:nvGrpSpPr>
      <p:grpSpPr>
        <a:xfrm>
          <a:off x="0" y="0"/>
          <a:ext cx="0" cy="0"/>
          <a:chOff x="0" y="0"/>
          <a:chExt cx="0" cy="0"/>
        </a:xfrm>
      </p:grpSpPr>
      <p:sp>
        <p:nvSpPr>
          <p:cNvPr id="101" name="Google Shape;101;p41"/>
          <p:cNvSpPr/>
          <p:nvPr/>
        </p:nvSpPr>
        <p:spPr>
          <a:xfrm>
            <a:off x="419100" y="-1581150"/>
            <a:ext cx="8305800" cy="8305800"/>
          </a:xfrm>
          <a:prstGeom prst="ellipse">
            <a:avLst/>
          </a:prstGeom>
          <a:noFill/>
          <a:ln cap="flat" cmpd="sng" w="9525">
            <a:solidFill>
              <a:srgbClr val="A1BECC"/>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41"/>
          <p:cNvSpPr/>
          <p:nvPr/>
        </p:nvSpPr>
        <p:spPr>
          <a:xfrm>
            <a:off x="-164200" y="686175"/>
            <a:ext cx="550500" cy="5505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41"/>
          <p:cNvSpPr/>
          <p:nvPr/>
        </p:nvSpPr>
        <p:spPr>
          <a:xfrm>
            <a:off x="8204500" y="3898800"/>
            <a:ext cx="447000" cy="447000"/>
          </a:xfrm>
          <a:prstGeom prst="donut">
            <a:avLst>
              <a:gd fmla="val 18608" name="adj"/>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41"/>
          <p:cNvSpPr/>
          <p:nvPr/>
        </p:nvSpPr>
        <p:spPr>
          <a:xfrm>
            <a:off x="100425" y="-196925"/>
            <a:ext cx="741600" cy="741600"/>
          </a:xfrm>
          <a:prstGeom prst="donut">
            <a:avLst>
              <a:gd fmla="val 37879" name="adj"/>
            </a:avLst>
          </a:prstGeom>
          <a:solidFill>
            <a:srgbClr val="00ACC3">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41"/>
          <p:cNvSpPr/>
          <p:nvPr/>
        </p:nvSpPr>
        <p:spPr>
          <a:xfrm>
            <a:off x="419100" y="686175"/>
            <a:ext cx="188100" cy="1881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41"/>
          <p:cNvSpPr/>
          <p:nvPr/>
        </p:nvSpPr>
        <p:spPr>
          <a:xfrm>
            <a:off x="8333725" y="4482500"/>
            <a:ext cx="978600" cy="978600"/>
          </a:xfrm>
          <a:prstGeom prst="ellipse">
            <a:avLst/>
          </a:prstGeom>
          <a:noFill/>
          <a:ln cap="flat" cmpd="sng" w="9525">
            <a:solidFill>
              <a:srgbClr val="ED4A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41"/>
          <p:cNvSpPr/>
          <p:nvPr/>
        </p:nvSpPr>
        <p:spPr>
          <a:xfrm>
            <a:off x="741750" y="4449750"/>
            <a:ext cx="397500" cy="397500"/>
          </a:xfrm>
          <a:prstGeom prst="donut">
            <a:avLst>
              <a:gd fmla="val 8754"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41"/>
          <p:cNvSpPr/>
          <p:nvPr/>
        </p:nvSpPr>
        <p:spPr>
          <a:xfrm>
            <a:off x="8956300" y="4058696"/>
            <a:ext cx="287100" cy="287100"/>
          </a:xfrm>
          <a:prstGeom prst="ellipse">
            <a:avLst/>
          </a:prstGeom>
          <a:solidFill>
            <a:srgbClr val="ED4A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41"/>
          <p:cNvSpPr/>
          <p:nvPr/>
        </p:nvSpPr>
        <p:spPr>
          <a:xfrm>
            <a:off x="-164200" y="4277700"/>
            <a:ext cx="741600" cy="741600"/>
          </a:xfrm>
          <a:prstGeom prst="donut">
            <a:avLst>
              <a:gd fmla="val 39163" name="adj"/>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41"/>
          <p:cNvSpPr/>
          <p:nvPr/>
        </p:nvSpPr>
        <p:spPr>
          <a:xfrm>
            <a:off x="8568725" y="4717500"/>
            <a:ext cx="508500" cy="508500"/>
          </a:xfrm>
          <a:prstGeom prst="ellipse">
            <a:avLst/>
          </a:prstGeom>
          <a:solidFill>
            <a:srgbClr val="E8004C">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1"/>
          <p:cNvSpPr/>
          <p:nvPr/>
        </p:nvSpPr>
        <p:spPr>
          <a:xfrm>
            <a:off x="8077475" y="224125"/>
            <a:ext cx="304800" cy="304800"/>
          </a:xfrm>
          <a:prstGeom prst="donut">
            <a:avLst>
              <a:gd fmla="val 30568" name="adj"/>
            </a:avLst>
          </a:prstGeom>
          <a:solidFill>
            <a:srgbClr val="65BB48">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41"/>
          <p:cNvSpPr/>
          <p:nvPr/>
        </p:nvSpPr>
        <p:spPr>
          <a:xfrm>
            <a:off x="8553248" y="328373"/>
            <a:ext cx="585600" cy="585600"/>
          </a:xfrm>
          <a:prstGeom prst="ellipse">
            <a:avLst/>
          </a:prstGeom>
          <a:solidFill>
            <a:srgbClr val="F8BB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41"/>
          <p:cNvSpPr/>
          <p:nvPr/>
        </p:nvSpPr>
        <p:spPr>
          <a:xfrm>
            <a:off x="8876350" y="1187325"/>
            <a:ext cx="447000" cy="447000"/>
          </a:xfrm>
          <a:prstGeom prst="ellipse">
            <a:avLst/>
          </a:prstGeom>
          <a:solidFill>
            <a:srgbClr val="BBCD00">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41"/>
          <p:cNvSpPr/>
          <p:nvPr/>
        </p:nvSpPr>
        <p:spPr>
          <a:xfrm>
            <a:off x="8449000" y="224125"/>
            <a:ext cx="794400" cy="794400"/>
          </a:xfrm>
          <a:prstGeom prst="ellipse">
            <a:avLst/>
          </a:prstGeom>
          <a:noFill/>
          <a:ln cap="flat" cmpd="sng" w="9525">
            <a:solidFill>
              <a:srgbClr val="F8BB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41"/>
          <p:cNvSpPr/>
          <p:nvPr/>
        </p:nvSpPr>
        <p:spPr>
          <a:xfrm>
            <a:off x="100425" y="3830625"/>
            <a:ext cx="304800" cy="304800"/>
          </a:xfrm>
          <a:prstGeom prst="ellipse">
            <a:avLst/>
          </a:prstGeom>
          <a:solidFill>
            <a:srgbClr val="00D1C6">
              <a:alpha val="8666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41"/>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ct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4"/>
          <p:cNvSpPr txBox="1"/>
          <p:nvPr>
            <p:ph type="title"/>
          </p:nvPr>
        </p:nvSpPr>
        <p:spPr>
          <a:xfrm>
            <a:off x="2935875" y="909050"/>
            <a:ext cx="5275500" cy="6411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1pPr>
            <a:lvl2pPr lvl="1"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2pPr>
            <a:lvl3pPr lvl="2"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3pPr>
            <a:lvl4pPr lvl="3"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4pPr>
            <a:lvl5pPr lvl="4"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5pPr>
            <a:lvl6pPr lvl="5"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6pPr>
            <a:lvl7pPr lvl="6"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7pPr>
            <a:lvl8pPr lvl="7"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8pPr>
            <a:lvl9pPr lvl="8" marR="0" rtl="0" algn="l">
              <a:lnSpc>
                <a:spcPct val="100000"/>
              </a:lnSpc>
              <a:spcBef>
                <a:spcPts val="0"/>
              </a:spcBef>
              <a:spcAft>
                <a:spcPts val="0"/>
              </a:spcAft>
              <a:buClr>
                <a:srgbClr val="617A86"/>
              </a:buClr>
              <a:buSzPts val="1800"/>
              <a:buFont typeface="Nixie One"/>
              <a:buNone/>
              <a:defRPr b="0" i="0" sz="1800" u="none" cap="none" strike="noStrike">
                <a:solidFill>
                  <a:srgbClr val="617A86"/>
                </a:solidFill>
                <a:latin typeface="Nixie One"/>
                <a:ea typeface="Nixie One"/>
                <a:cs typeface="Nixie One"/>
                <a:sym typeface="Nixie One"/>
              </a:defRPr>
            </a:lvl9pPr>
          </a:lstStyle>
          <a:p/>
        </p:txBody>
      </p:sp>
      <p:sp>
        <p:nvSpPr>
          <p:cNvPr id="7" name="Google Shape;7;p34"/>
          <p:cNvSpPr txBox="1"/>
          <p:nvPr>
            <p:ph idx="1" type="body"/>
          </p:nvPr>
        </p:nvSpPr>
        <p:spPr>
          <a:xfrm>
            <a:off x="2935875" y="1525758"/>
            <a:ext cx="5275500" cy="27861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60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1pPr>
            <a:lvl2pPr indent="-381000" lvl="1" marL="9144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2pPr>
            <a:lvl3pPr indent="-381000" lvl="2" marL="13716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3pPr>
            <a:lvl4pPr indent="-381000" lvl="3" marL="18288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4pPr>
            <a:lvl5pPr indent="-381000" lvl="4" marL="22860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5pPr>
            <a:lvl6pPr indent="-381000" lvl="5" marL="27432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6pPr>
            <a:lvl7pPr indent="-381000" lvl="6" marL="32004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7pPr>
            <a:lvl8pPr indent="-381000" lvl="7" marL="36576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8pPr>
            <a:lvl9pPr indent="-381000" lvl="8" marL="4114800" marR="0" rtl="0" algn="l">
              <a:lnSpc>
                <a:spcPct val="100000"/>
              </a:lnSpc>
              <a:spcBef>
                <a:spcPts val="0"/>
              </a:spcBef>
              <a:spcAft>
                <a:spcPts val="0"/>
              </a:spcAft>
              <a:buClr>
                <a:srgbClr val="A1BECC"/>
              </a:buClr>
              <a:buSzPts val="2400"/>
              <a:buFont typeface="Varela Round"/>
              <a:buChar char="■"/>
              <a:defRPr b="0" i="0" sz="2400" u="none" cap="none" strike="noStrike">
                <a:solidFill>
                  <a:srgbClr val="617A86"/>
                </a:solidFill>
                <a:latin typeface="Varela Round"/>
                <a:ea typeface="Varela Round"/>
                <a:cs typeface="Varela Round"/>
                <a:sym typeface="Varela Round"/>
              </a:defRPr>
            </a:lvl9pPr>
          </a:lstStyle>
          <a:p/>
        </p:txBody>
      </p:sp>
      <p:sp>
        <p:nvSpPr>
          <p:cNvPr id="8" name="Google Shape;8;p34"/>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A1BECC"/>
                </a:solidFill>
                <a:latin typeface="Nixie One"/>
                <a:ea typeface="Nixie One"/>
                <a:cs typeface="Nixie One"/>
                <a:sym typeface="Nixie One"/>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ayefSTAnCR8" TargetMode="External"/><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hyperlink" Target="http://www.youtube.com/watch?v=8YV8KmfBbBM" TargetMode="Externa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school.stanford.edu/resources/get-started-with-design" TargetMode="External"/><Relationship Id="rId4" Type="http://schemas.openxmlformats.org/officeDocument/2006/relationships/hyperlink" Target="https://www.ideou.com/blogs/inspiration/what-is-design-think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www.youtube.com/watch?v=_r0VX-aU_T8" TargetMode="External"/><Relationship Id="rId4" Type="http://schemas.openxmlformats.org/officeDocument/2006/relationships/image" Target="../media/image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acumenacademy.org/course/design-kit-human-centered-design/"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www.utica.edu/academic/Assessment/new/Blooms%20Taxonomy%20-%20Best.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hyperlink" Target="https://docs.google.com/spreadsheets/d/1Dvf1VF49LjvKQBiTmhPI9BzeO063EZFr2JToVgctsRQ/edit?usp=shari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hyperlink" Target="http://www.youtube.com/watch?v=aF63HHVbpQ8" TargetMode="Externa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2302050" y="1334994"/>
            <a:ext cx="4539900" cy="26970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4800"/>
              <a:buNone/>
            </a:pPr>
            <a:r>
              <a:rPr lang="en-CA" sz="3600">
                <a:solidFill>
                  <a:schemeClr val="dk1"/>
                </a:solidFill>
              </a:rPr>
              <a:t>Designing Great Learning Sessions</a:t>
            </a:r>
            <a:endParaRPr sz="36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p:nvPr/>
        </p:nvSpPr>
        <p:spPr>
          <a:xfrm>
            <a:off x="23375" y="23375"/>
            <a:ext cx="9144000" cy="512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0"/>
          <p:cNvSpPr txBox="1"/>
          <p:nvPr>
            <p:ph idx="12" type="sldNum"/>
          </p:nvPr>
        </p:nvSpPr>
        <p:spPr>
          <a:xfrm>
            <a:off x="4337100" y="4751625"/>
            <a:ext cx="469800" cy="3915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pic>
        <p:nvPicPr>
          <p:cNvPr id="175" name="Google Shape;175;p10"/>
          <p:cNvPicPr preferRelativeResize="0"/>
          <p:nvPr/>
        </p:nvPicPr>
        <p:blipFill rotWithShape="1">
          <a:blip r:embed="rId3">
            <a:alphaModFix/>
          </a:blip>
          <a:srcRect b="0" l="0" r="0" t="0"/>
          <a:stretch/>
        </p:blipFill>
        <p:spPr>
          <a:xfrm>
            <a:off x="1247325" y="11676"/>
            <a:ext cx="6858000" cy="5143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sp>
        <p:nvSpPr>
          <p:cNvPr id="181" name="Google Shape;181;p11"/>
          <p:cNvSpPr txBox="1"/>
          <p:nvPr>
            <p:ph type="title"/>
          </p:nvPr>
        </p:nvSpPr>
        <p:spPr>
          <a:xfrm>
            <a:off x="2307225" y="484775"/>
            <a:ext cx="5275500" cy="641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1" lang="en-CA">
                <a:solidFill>
                  <a:schemeClr val="dk1"/>
                </a:solidFill>
                <a:latin typeface="Poppins"/>
                <a:ea typeface="Poppins"/>
                <a:cs typeface="Poppins"/>
                <a:sym typeface="Poppins"/>
              </a:rPr>
              <a:t>The 4 Stages</a:t>
            </a:r>
            <a:endParaRPr/>
          </a:p>
        </p:txBody>
      </p:sp>
      <p:pic>
        <p:nvPicPr>
          <p:cNvPr descr="Diagram&#10;&#10;Description automatically generated" id="182" name="Google Shape;182;p11"/>
          <p:cNvPicPr preferRelativeResize="0"/>
          <p:nvPr/>
        </p:nvPicPr>
        <p:blipFill rotWithShape="1">
          <a:blip r:embed="rId3">
            <a:alphaModFix/>
          </a:blip>
          <a:srcRect b="0" l="0" r="0" t="0"/>
          <a:stretch/>
        </p:blipFill>
        <p:spPr>
          <a:xfrm>
            <a:off x="3043001" y="1065593"/>
            <a:ext cx="4539724" cy="388105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2"/>
          <p:cNvSpPr txBox="1"/>
          <p:nvPr>
            <p:ph type="ctrTitle"/>
          </p:nvPr>
        </p:nvSpPr>
        <p:spPr>
          <a:xfrm>
            <a:off x="2169925" y="1811950"/>
            <a:ext cx="4804200" cy="115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600"/>
              <a:buNone/>
            </a:pPr>
            <a:r>
              <a:rPr b="1" lang="en-CA">
                <a:solidFill>
                  <a:schemeClr val="dk1"/>
                </a:solidFill>
              </a:rPr>
              <a:t>What learning stage do we value?</a:t>
            </a:r>
            <a:br>
              <a:rPr b="1" lang="en-CA">
                <a:solidFill>
                  <a:schemeClr val="dk1"/>
                </a:solidFill>
              </a:rPr>
            </a:br>
            <a:r>
              <a:rPr b="1" lang="en-CA" sz="1200">
                <a:solidFill>
                  <a:schemeClr val="dk1"/>
                </a:solidFill>
              </a:rPr>
              <a:t>Head to </a:t>
            </a:r>
            <a:r>
              <a:rPr lang="en-CA" sz="1200"/>
              <a:t>https://www.menti.com/aljt2prbmcmg  </a:t>
            </a:r>
            <a:endParaRPr b="1" sz="1200">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3"/>
          <p:cNvSpPr txBox="1"/>
          <p:nvPr>
            <p:ph idx="1" type="body"/>
          </p:nvPr>
        </p:nvSpPr>
        <p:spPr>
          <a:xfrm>
            <a:off x="2615600" y="801450"/>
            <a:ext cx="4636200" cy="3540600"/>
          </a:xfrm>
          <a:prstGeom prst="rect">
            <a:avLst/>
          </a:prstGeom>
          <a:noFill/>
          <a:ln>
            <a:noFill/>
          </a:ln>
        </p:spPr>
        <p:txBody>
          <a:bodyPr anchorCtr="0" anchor="ctr" bIns="0" lIns="0" spcFirstLastPara="1" rIns="0" wrap="square" tIns="0">
            <a:noAutofit/>
          </a:bodyPr>
          <a:lstStyle/>
          <a:p>
            <a:pPr indent="0" lvl="0" marL="114300" rtl="0" algn="l">
              <a:lnSpc>
                <a:spcPct val="100000"/>
              </a:lnSpc>
              <a:spcBef>
                <a:spcPts val="600"/>
              </a:spcBef>
              <a:spcAft>
                <a:spcPts val="0"/>
              </a:spcAft>
              <a:buClr>
                <a:srgbClr val="2F2F2F"/>
              </a:buClr>
              <a:buSzPts val="1800"/>
              <a:buNone/>
            </a:pPr>
            <a:r>
              <a:rPr lang="en-CA">
                <a:solidFill>
                  <a:schemeClr val="dk1"/>
                </a:solidFill>
                <a:latin typeface="Poppins"/>
                <a:ea typeface="Poppins"/>
                <a:cs typeface="Poppins"/>
                <a:sym typeface="Poppins"/>
              </a:rPr>
              <a:t>How do I apply this theory? </a:t>
            </a:r>
            <a:endParaRPr/>
          </a:p>
          <a:p>
            <a:pPr indent="-342900" lvl="0" marL="457200" rtl="0" algn="l">
              <a:lnSpc>
                <a:spcPct val="100000"/>
              </a:lnSpc>
              <a:spcBef>
                <a:spcPts val="600"/>
              </a:spcBef>
              <a:spcAft>
                <a:spcPts val="0"/>
              </a:spcAft>
              <a:buClr>
                <a:srgbClr val="2F2F2F"/>
              </a:buClr>
              <a:buSzPts val="1800"/>
              <a:buFont typeface="Arial"/>
              <a:buChar char="•"/>
            </a:pPr>
            <a:r>
              <a:rPr lang="en-CA">
                <a:solidFill>
                  <a:schemeClr val="dk1"/>
                </a:solidFill>
                <a:latin typeface="Poppins"/>
                <a:ea typeface="Poppins"/>
                <a:cs typeface="Poppins"/>
                <a:sym typeface="Poppins"/>
              </a:rPr>
              <a:t>When designing your session, create activities that cross the different stages</a:t>
            </a:r>
            <a:endParaRPr>
              <a:solidFill>
                <a:schemeClr val="dk1"/>
              </a:solidFill>
              <a:latin typeface="Poppins"/>
              <a:ea typeface="Poppins"/>
              <a:cs typeface="Poppins"/>
              <a:sym typeface="Poppins"/>
            </a:endParaRPr>
          </a:p>
          <a:p>
            <a:pPr indent="-342900" lvl="0" marL="457200" rtl="0" algn="l">
              <a:lnSpc>
                <a:spcPct val="100000"/>
              </a:lnSpc>
              <a:spcBef>
                <a:spcPts val="0"/>
              </a:spcBef>
              <a:spcAft>
                <a:spcPts val="0"/>
              </a:spcAft>
              <a:buClr>
                <a:srgbClr val="2F2F2F"/>
              </a:buClr>
              <a:buSzPts val="1800"/>
              <a:buFont typeface="Arial"/>
              <a:buChar char="•"/>
            </a:pPr>
            <a:r>
              <a:rPr lang="en-CA">
                <a:solidFill>
                  <a:schemeClr val="dk1"/>
                </a:solidFill>
                <a:latin typeface="Poppins"/>
                <a:ea typeface="Poppins"/>
                <a:cs typeface="Poppins"/>
                <a:sym typeface="Poppins"/>
              </a:rPr>
              <a:t>Reflection/Observation is the easy place to start and end, but doesn’t have to be </a:t>
            </a:r>
            <a:endParaRPr>
              <a:solidFill>
                <a:schemeClr val="dk1"/>
              </a:solidFill>
              <a:latin typeface="Poppins"/>
              <a:ea typeface="Poppins"/>
              <a:cs typeface="Poppins"/>
              <a:sym typeface="Poppins"/>
            </a:endParaRPr>
          </a:p>
          <a:p>
            <a:pPr indent="-342900" lvl="0" marL="457200" rtl="0" algn="l">
              <a:lnSpc>
                <a:spcPct val="100000"/>
              </a:lnSpc>
              <a:spcBef>
                <a:spcPts val="0"/>
              </a:spcBef>
              <a:spcAft>
                <a:spcPts val="0"/>
              </a:spcAft>
              <a:buClr>
                <a:srgbClr val="2F2F2F"/>
              </a:buClr>
              <a:buSzPts val="1800"/>
              <a:buFont typeface="Arial"/>
              <a:buChar char="•"/>
            </a:pPr>
            <a:r>
              <a:rPr lang="en-CA">
                <a:solidFill>
                  <a:schemeClr val="dk1"/>
                </a:solidFill>
                <a:latin typeface="Poppins"/>
                <a:ea typeface="Poppins"/>
                <a:cs typeface="Poppins"/>
                <a:sym typeface="Poppins"/>
              </a:rPr>
              <a:t>Not every stage all has to be done in your session, but crossing all 4 stages is key to learning a complex concept</a:t>
            </a:r>
            <a:endParaRPr>
              <a:solidFill>
                <a:schemeClr val="dk1"/>
              </a:solidFill>
              <a:latin typeface="Poppins"/>
              <a:ea typeface="Poppins"/>
              <a:cs typeface="Poppins"/>
              <a:sym typeface="Poppins"/>
            </a:endParaRPr>
          </a:p>
        </p:txBody>
      </p:sp>
      <p:sp>
        <p:nvSpPr>
          <p:cNvPr id="193" name="Google Shape;193;p13"/>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4"/>
          <p:cNvSpPr txBox="1"/>
          <p:nvPr>
            <p:ph type="ctrTitle"/>
          </p:nvPr>
        </p:nvSpPr>
        <p:spPr>
          <a:xfrm>
            <a:off x="2169925" y="1811950"/>
            <a:ext cx="4804200" cy="115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600"/>
              <a:buNone/>
            </a:pPr>
            <a:r>
              <a:rPr b="1" lang="en-CA">
                <a:solidFill>
                  <a:schemeClr val="dk1"/>
                </a:solidFill>
              </a:rPr>
              <a:t>Bloom’s Taxonomy</a:t>
            </a:r>
            <a:endParaRPr b="1">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5"/>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pic>
        <p:nvPicPr>
          <p:cNvPr descr="Bloom's Taxonomy - Center for Instructional Technology and Training -  University of Florida" id="204" name="Google Shape;204;p15"/>
          <p:cNvPicPr preferRelativeResize="0"/>
          <p:nvPr/>
        </p:nvPicPr>
        <p:blipFill rotWithShape="1">
          <a:blip r:embed="rId3">
            <a:alphaModFix/>
          </a:blip>
          <a:srcRect b="0" l="0" r="0" t="0"/>
          <a:stretch/>
        </p:blipFill>
        <p:spPr>
          <a:xfrm>
            <a:off x="319088" y="0"/>
            <a:ext cx="8504237" cy="5143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6"/>
          <p:cNvSpPr/>
          <p:nvPr/>
        </p:nvSpPr>
        <p:spPr>
          <a:xfrm>
            <a:off x="23375" y="23375"/>
            <a:ext cx="9144000" cy="5120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6"/>
          <p:cNvSpPr txBox="1"/>
          <p:nvPr>
            <p:ph idx="12" type="sldNum"/>
          </p:nvPr>
        </p:nvSpPr>
        <p:spPr>
          <a:xfrm>
            <a:off x="4337100" y="4751625"/>
            <a:ext cx="469800" cy="3915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pic>
        <p:nvPicPr>
          <p:cNvPr descr="Bloom's taxonomy is a toolbox that teachers or students can use to classify and organize learning objectives.&#10;&#10;It’s most popular version is based on the cognitive domain and assumes that learning should be structured from easy to difficult in the following 6 steps: &#10;1. Remember &#10;2. Understand &#10;3. Apply &#10;4. Analyze &#10;5. Evaluate &#10;6. Create &#10;&#10;&#10;Special thanks to our Patrons: Cedric Wang, Eva Marie Koblin, Ari, Avigail, Julien Dumesnil, G3077r3y C0rc0ran, Roy H Roundy, Mathis and the others. You are amazing !!! &#10;&#10;Join our supporters and help us reach students and teachers worldwide with friendly videos that explain difficult things simply: www.patreon.com/sprouts&#10;&#10;Find the whole script in the following link: &#10;https://docs.google.com/document/d/1UIPMznRECB9ivhWN2bOR5-4XSgpmj30bIoMk8JubzS8/edit?usp=sharing&#10;&#10;Sources: &#10;&#10;https://cft.vanderbilt.edu/guides-sub-pages/blooms-taxonomy/&#10;&#10;http://www.learnnc.org/lp/pages/4719&#10;&#10;https://en.wikipedia.org/wiki/Bloom%27s_taxonomy" id="211" name="Google Shape;211;p16" title="Bloom’s Taxonomy: Structuring The Learning Journey">
            <a:hlinkClick r:id="rId3"/>
          </p:cNvPr>
          <p:cNvPicPr preferRelativeResize="0"/>
          <p:nvPr/>
        </p:nvPicPr>
        <p:blipFill>
          <a:blip r:embed="rId4">
            <a:alphaModFix/>
          </a:blip>
          <a:stretch>
            <a:fillRect/>
          </a:stretch>
        </p:blipFill>
        <p:spPr>
          <a:xfrm>
            <a:off x="1475275" y="487450"/>
            <a:ext cx="5589250" cy="4191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7"/>
          <p:cNvSpPr txBox="1"/>
          <p:nvPr>
            <p:ph idx="1" type="body"/>
          </p:nvPr>
        </p:nvSpPr>
        <p:spPr>
          <a:xfrm>
            <a:off x="2615600" y="801450"/>
            <a:ext cx="4636200" cy="3540600"/>
          </a:xfrm>
          <a:prstGeom prst="rect">
            <a:avLst/>
          </a:prstGeom>
          <a:noFill/>
          <a:ln>
            <a:noFill/>
          </a:ln>
        </p:spPr>
        <p:txBody>
          <a:bodyPr anchorCtr="0" anchor="ctr" bIns="0" lIns="0" spcFirstLastPara="1" rIns="0" wrap="square" tIns="0">
            <a:noAutofit/>
          </a:bodyPr>
          <a:lstStyle/>
          <a:p>
            <a:pPr indent="0" lvl="0" marL="114300" rtl="0" algn="l">
              <a:lnSpc>
                <a:spcPct val="100000"/>
              </a:lnSpc>
              <a:spcBef>
                <a:spcPts val="600"/>
              </a:spcBef>
              <a:spcAft>
                <a:spcPts val="0"/>
              </a:spcAft>
              <a:buClr>
                <a:srgbClr val="2F2F2F"/>
              </a:buClr>
              <a:buSzPts val="1800"/>
              <a:buNone/>
            </a:pPr>
            <a:r>
              <a:rPr b="1" lang="en-CA">
                <a:solidFill>
                  <a:schemeClr val="dk1"/>
                </a:solidFill>
                <a:latin typeface="Poppins"/>
                <a:ea typeface="Poppins"/>
                <a:cs typeface="Poppins"/>
                <a:sym typeface="Poppins"/>
              </a:rPr>
              <a:t>How do I apply this theory? </a:t>
            </a:r>
            <a:endParaRPr/>
          </a:p>
          <a:p>
            <a:pPr indent="-342900" lvl="0" marL="457200" rtl="0" algn="l">
              <a:lnSpc>
                <a:spcPct val="100000"/>
              </a:lnSpc>
              <a:spcBef>
                <a:spcPts val="600"/>
              </a:spcBef>
              <a:spcAft>
                <a:spcPts val="0"/>
              </a:spcAft>
              <a:buClr>
                <a:srgbClr val="2F2F2F"/>
              </a:buClr>
              <a:buSzPts val="1800"/>
              <a:buFont typeface="Arial"/>
              <a:buChar char="•"/>
            </a:pPr>
            <a:r>
              <a:rPr lang="en-CA">
                <a:solidFill>
                  <a:schemeClr val="dk1"/>
                </a:solidFill>
                <a:latin typeface="Poppins"/>
                <a:ea typeface="Poppins"/>
                <a:cs typeface="Poppins"/>
                <a:sym typeface="Poppins"/>
              </a:rPr>
              <a:t>Consider the depth – how complex are learners diving into the topic in your learning experience?</a:t>
            </a:r>
            <a:endParaRPr/>
          </a:p>
          <a:p>
            <a:pPr indent="-342900" lvl="0" marL="457200" rtl="0" algn="l">
              <a:lnSpc>
                <a:spcPct val="100000"/>
              </a:lnSpc>
              <a:spcBef>
                <a:spcPts val="600"/>
              </a:spcBef>
              <a:spcAft>
                <a:spcPts val="0"/>
              </a:spcAft>
              <a:buClr>
                <a:srgbClr val="2F2F2F"/>
              </a:buClr>
              <a:buSzPts val="1800"/>
              <a:buFont typeface="Arial"/>
              <a:buChar char="•"/>
            </a:pPr>
            <a:r>
              <a:rPr lang="en-CA">
                <a:solidFill>
                  <a:schemeClr val="dk1"/>
                </a:solidFill>
                <a:latin typeface="Poppins"/>
                <a:ea typeface="Poppins"/>
                <a:cs typeface="Poppins"/>
                <a:sym typeface="Poppins"/>
              </a:rPr>
              <a:t>Consider what level learners may already be at</a:t>
            </a:r>
            <a:endParaRPr/>
          </a:p>
          <a:p>
            <a:pPr indent="-342900" lvl="0" marL="457200" rtl="0" algn="l">
              <a:lnSpc>
                <a:spcPct val="100000"/>
              </a:lnSpc>
              <a:spcBef>
                <a:spcPts val="600"/>
              </a:spcBef>
              <a:spcAft>
                <a:spcPts val="0"/>
              </a:spcAft>
              <a:buClr>
                <a:srgbClr val="2F2F2F"/>
              </a:buClr>
              <a:buSzPts val="1800"/>
              <a:buFont typeface="Arial"/>
              <a:buChar char="•"/>
            </a:pPr>
            <a:r>
              <a:rPr lang="en-CA">
                <a:solidFill>
                  <a:schemeClr val="dk1"/>
                </a:solidFill>
                <a:latin typeface="Poppins"/>
                <a:ea typeface="Poppins"/>
                <a:cs typeface="Poppins"/>
                <a:sym typeface="Poppins"/>
              </a:rPr>
              <a:t>Does not have to be applied linearly </a:t>
            </a:r>
            <a:endParaRPr/>
          </a:p>
          <a:p>
            <a:pPr indent="-342900" lvl="0" marL="457200" rtl="0" algn="l">
              <a:lnSpc>
                <a:spcPct val="100000"/>
              </a:lnSpc>
              <a:spcBef>
                <a:spcPts val="600"/>
              </a:spcBef>
              <a:spcAft>
                <a:spcPts val="0"/>
              </a:spcAft>
              <a:buClr>
                <a:srgbClr val="2F2F2F"/>
              </a:buClr>
              <a:buSzPts val="1800"/>
              <a:buFont typeface="Arial"/>
              <a:buChar char="•"/>
            </a:pPr>
            <a:r>
              <a:rPr lang="en-CA">
                <a:solidFill>
                  <a:schemeClr val="dk1"/>
                </a:solidFill>
                <a:latin typeface="Poppins"/>
                <a:ea typeface="Poppins"/>
                <a:cs typeface="Poppins"/>
                <a:sym typeface="Poppins"/>
              </a:rPr>
              <a:t>Extremely helpful for creating learning objectives</a:t>
            </a:r>
            <a:endParaRPr>
              <a:solidFill>
                <a:schemeClr val="dk1"/>
              </a:solidFill>
              <a:latin typeface="Poppins"/>
              <a:ea typeface="Poppins"/>
              <a:cs typeface="Poppins"/>
              <a:sym typeface="Poppins"/>
            </a:endParaRPr>
          </a:p>
        </p:txBody>
      </p:sp>
      <p:sp>
        <p:nvSpPr>
          <p:cNvPr id="217" name="Google Shape;217;p1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8"/>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pic>
        <p:nvPicPr>
          <p:cNvPr descr="If you want to study more, click here https://bit.ly/2QqE6pA and get the best resources to learn in the most efficient way. ↓ More details below ↓&#10;&#10;Step 1: Go to https://bit.ly/2QqE6pA&#10;Step 2: Sign up for a Free Lifetime Account - No money, No credit card required &#10;Step 3: Start learning Japanese the fast, fun and easy way! &#10;&#10;With this video compilation you'll be able to get started with the Japanese language and have conversations after only 4 hours! &#10;&#10;You've decided to start learning Japanese, so let's build up your vocabulary! In this video, you'll learn some of the most important words and phrases in the Japanese language. If you want to start learning Japanese, this video is made for you. Our host expresses herself in simple Japanese, with subtitles. This video will challenge your listening comprehension skills and help you progress in your Japanese study.&#10;&#10;Let us help you through this 4-hour Japanese basics compilation! This is the fastest, easiest way to pick up basic Japanese!&#10;&#10;Click here to get started with the Japanese language: https://bit.ly/2QqE6pA&#10;&#10;Follow us here:&#10;■ Facebook: https://www.facebook.com/JapanesePod101&#10;■ Instagram: https://www.instagram.com/JapanesePod101&#10;■ Twitter: https://twitter.com/JapanesePod101&#10;&#10;Also, please LIKE, SHARE and COMMENT on our videos! We really appreciate it. Thanks!&#10;&#10;Lessons in the video:&#10;Introduction to Japanese&#10;0:00 1: Why Learn Japanese?&#10;6:25 2: Japanese Pronunciation&#10;11:52 3: Japanese Grammar&#10;17:55 4: Japanese Writing&#10;22:51 5: Basic Phrases&#10;&#10;&#10;The Ultimate Japanese Pronunciation Guide&#10;29:49 1: Two Keys to Mastering Japanese Pronunciation&#10;33:53 2: Top Five Japanese Pronunciation Mistakes to Avoid&#10;39:26 3: Pronunciation of the Five Japanese Vowels&#10;&#10;Listening Comprehension &#10;Level 1: Absolute Beginner&#10;43:31 Absolute Beginner 1 - Listening Comprehension &#10;49:23 Absolute Beginner 2 - Listening Comprehension &#10;56:23 Absolute Beginner 3 - Listening Comprehension &#10;1:03:03 Absolute Beginner 4 - Listening Comprehension &#10;&#10;Level 2: Beginner&#10;1:09:19 Beginner 1 - Listening Comprehension &#10;1:18:53 Beginner 2 - Listening Comprehension &#10;1:27:01 Beginner 3 - Listening Comprehension &#10;1:36:16 Beginner 4 - Listening Comprehension &#10;&#10;Level 3: Intermediate&#10;1:44:26 Intermediate 1 - Listening Comprehension &#10;1:58:18 Intermediate 2 - Listening Comprehension &#10;2:11:14 Intermediate 3 - Listening Comprehension &#10;2:22:53 Intermediate 4 - Listening Comprehension &#10;&#10;Level 4: Advanced:&#10;2:35:44 Advanced 1 - Listening Comprehension &#10;2:52:26 Advanced 2 - Listening Comprehension &#10;3:08:19 Advanced 3 - Listening Comprehension &#10;3:24:11 Advanced 4 - Listening Comprehension &#10;&#10;&#10;3:39:45 Top 25 Adjectives&#10;&#10;3:44:07 Top 10 Phrases You Always Want to Hear&#10;&#10;3:48:02 Top 25 Nouns&#10;&#10;3:54:08  20 Travel Phrases You Should Know&#10;&#10;3:59:08 The 25 Most Common Phrases Used in Japan&#10;&#10;4:05:09 Top 25 Verbs&#10;&#10;&#10;#Japanese #LearnJapanese #Japan #JapaneseLanguage #JapanesePod101" id="223" name="Google Shape;223;p18" title="Learn Japanese in 4 Hours - ALL the Japanese Basics You Need">
            <a:hlinkClick r:id="rId3"/>
          </p:cNvPr>
          <p:cNvPicPr preferRelativeResize="0"/>
          <p:nvPr/>
        </p:nvPicPr>
        <p:blipFill>
          <a:blip r:embed="rId4">
            <a:alphaModFix/>
          </a:blip>
          <a:stretch>
            <a:fillRect/>
          </a:stretch>
        </p:blipFill>
        <p:spPr>
          <a:xfrm>
            <a:off x="1348050" y="209675"/>
            <a:ext cx="6447900" cy="4835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19"/>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pic>
        <p:nvPicPr>
          <p:cNvPr descr="Bloom's Taxonomy - Center for Instructional Technology and Training -  University of Florida" id="229" name="Google Shape;229;p19"/>
          <p:cNvPicPr preferRelativeResize="0"/>
          <p:nvPr/>
        </p:nvPicPr>
        <p:blipFill rotWithShape="1">
          <a:blip r:embed="rId3">
            <a:alphaModFix/>
          </a:blip>
          <a:srcRect b="0" l="0" r="0" t="11111"/>
          <a:stretch/>
        </p:blipFill>
        <p:spPr>
          <a:xfrm>
            <a:off x="319088" y="571500"/>
            <a:ext cx="8504237" cy="4572000"/>
          </a:xfrm>
          <a:prstGeom prst="rect">
            <a:avLst/>
          </a:prstGeom>
          <a:noFill/>
          <a:ln>
            <a:noFill/>
          </a:ln>
        </p:spPr>
      </p:pic>
      <p:sp>
        <p:nvSpPr>
          <p:cNvPr id="230" name="Google Shape;230;p19"/>
          <p:cNvSpPr txBox="1"/>
          <p:nvPr/>
        </p:nvSpPr>
        <p:spPr>
          <a:xfrm>
            <a:off x="226824" y="-8400"/>
            <a:ext cx="6212075" cy="11598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None/>
            </a:pPr>
            <a:r>
              <a:rPr b="1" i="0" lang="en-CA" sz="1800" u="none" cap="none" strike="noStrike">
                <a:solidFill>
                  <a:schemeClr val="dk1"/>
                </a:solidFill>
                <a:latin typeface="Poppins"/>
                <a:ea typeface="Poppins"/>
                <a:cs typeface="Poppins"/>
                <a:sym typeface="Poppins"/>
              </a:rPr>
              <a:t>What levels of learning were covered in the video?</a:t>
            </a:r>
            <a:br>
              <a:rPr b="1" i="0" lang="en-CA" sz="1800" u="none" cap="none" strike="noStrike">
                <a:solidFill>
                  <a:schemeClr val="dk1"/>
                </a:solidFill>
                <a:latin typeface="Poppins"/>
                <a:ea typeface="Poppins"/>
                <a:cs typeface="Poppins"/>
                <a:sym typeface="Poppins"/>
              </a:rPr>
            </a:br>
            <a:endParaRPr b="1" i="0" sz="1800" u="none" cap="none" strike="noStrike">
              <a:solidFill>
                <a:schemeClr val="dk1"/>
              </a:solidFill>
              <a:latin typeface="Poppins"/>
              <a:ea typeface="Poppins"/>
              <a:cs typeface="Poppins"/>
              <a:sym typeface="Poppi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25" name="Shape 125"/>
        <p:cNvGrpSpPr/>
        <p:nvPr/>
      </p:nvGrpSpPr>
      <p:grpSpPr>
        <a:xfrm>
          <a:off x="0" y="0"/>
          <a:ext cx="0" cy="0"/>
          <a:chOff x="0" y="0"/>
          <a:chExt cx="0" cy="0"/>
        </a:xfrm>
      </p:grpSpPr>
      <p:sp>
        <p:nvSpPr>
          <p:cNvPr id="126" name="Google Shape;126;p2"/>
          <p:cNvSpPr txBox="1"/>
          <p:nvPr>
            <p:ph type="title"/>
          </p:nvPr>
        </p:nvSpPr>
        <p:spPr>
          <a:xfrm>
            <a:off x="4996025" y="2061445"/>
            <a:ext cx="3639600" cy="641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800"/>
              <a:buNone/>
            </a:pPr>
            <a:r>
              <a:rPr lang="en-CA" sz="2600">
                <a:solidFill>
                  <a:schemeClr val="dk1"/>
                </a:solidFill>
                <a:latin typeface="Poppins"/>
                <a:ea typeface="Poppins"/>
                <a:cs typeface="Poppins"/>
                <a:sym typeface="Poppins"/>
              </a:rPr>
              <a:t>Hello! </a:t>
            </a:r>
            <a:endParaRPr sz="2600">
              <a:solidFill>
                <a:schemeClr val="dk1"/>
              </a:solidFill>
              <a:latin typeface="Poppins"/>
              <a:ea typeface="Poppins"/>
              <a:cs typeface="Poppins"/>
              <a:sym typeface="Poppins"/>
            </a:endParaRPr>
          </a:p>
          <a:p>
            <a:pPr indent="0" lvl="0" marL="0" rtl="0" algn="l">
              <a:lnSpc>
                <a:spcPct val="100000"/>
              </a:lnSpc>
              <a:spcBef>
                <a:spcPts val="0"/>
              </a:spcBef>
              <a:spcAft>
                <a:spcPts val="0"/>
              </a:spcAft>
              <a:buSzPts val="1800"/>
              <a:buNone/>
            </a:pPr>
            <a:r>
              <a:rPr lang="en-CA" sz="2600">
                <a:solidFill>
                  <a:schemeClr val="dk1"/>
                </a:solidFill>
                <a:latin typeface="Poppins"/>
                <a:ea typeface="Poppins"/>
                <a:cs typeface="Poppins"/>
                <a:sym typeface="Poppins"/>
              </a:rPr>
              <a:t>I am Kristina.</a:t>
            </a:r>
            <a:endParaRPr sz="2600">
              <a:solidFill>
                <a:schemeClr val="dk1"/>
              </a:solidFill>
              <a:latin typeface="Poppins"/>
              <a:ea typeface="Poppins"/>
              <a:cs typeface="Poppins"/>
              <a:sym typeface="Poppins"/>
            </a:endParaRPr>
          </a:p>
        </p:txBody>
      </p:sp>
      <p:sp>
        <p:nvSpPr>
          <p:cNvPr id="127" name="Google Shape;127;p2"/>
          <p:cNvSpPr txBox="1"/>
          <p:nvPr>
            <p:ph idx="12" type="sldNum"/>
          </p:nvPr>
        </p:nvSpPr>
        <p:spPr>
          <a:xfrm>
            <a:off x="8635625" y="4751625"/>
            <a:ext cx="469800" cy="3915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0"/>
          <p:cNvSpPr txBox="1"/>
          <p:nvPr>
            <p:ph type="ctrTitle"/>
          </p:nvPr>
        </p:nvSpPr>
        <p:spPr>
          <a:xfrm>
            <a:off x="2169900" y="1991850"/>
            <a:ext cx="4804200" cy="115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600"/>
              <a:buNone/>
            </a:pPr>
            <a:r>
              <a:rPr b="1" lang="en-CA">
                <a:solidFill>
                  <a:schemeClr val="dk1"/>
                </a:solidFill>
              </a:rPr>
              <a:t>Design Thinking/ Human Centered Design</a:t>
            </a:r>
            <a:endParaRPr b="1">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1"/>
          <p:cNvSpPr txBox="1"/>
          <p:nvPr>
            <p:ph type="title"/>
          </p:nvPr>
        </p:nvSpPr>
        <p:spPr>
          <a:xfrm>
            <a:off x="2221500" y="494712"/>
            <a:ext cx="5275500" cy="6411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1800"/>
              <a:buNone/>
            </a:pPr>
            <a:r>
              <a:rPr b="1" lang="en-CA">
                <a:solidFill>
                  <a:schemeClr val="dk1"/>
                </a:solidFill>
                <a:latin typeface="Poppins"/>
                <a:ea typeface="Poppins"/>
                <a:cs typeface="Poppins"/>
                <a:sym typeface="Poppins"/>
              </a:rPr>
              <a:t>What is Design Thinking?</a:t>
            </a:r>
            <a:endParaRPr/>
          </a:p>
        </p:txBody>
      </p:sp>
      <p:sp>
        <p:nvSpPr>
          <p:cNvPr id="241" name="Google Shape;241;p21"/>
          <p:cNvSpPr txBox="1"/>
          <p:nvPr>
            <p:ph idx="12" type="sldNum"/>
          </p:nvPr>
        </p:nvSpPr>
        <p:spPr>
          <a:xfrm>
            <a:off x="8635625" y="4751625"/>
            <a:ext cx="469800" cy="391500"/>
          </a:xfrm>
          <a:prstGeom prst="rect">
            <a:avLst/>
          </a:prstGeom>
          <a:noFill/>
          <a:ln>
            <a:noFill/>
          </a:ln>
        </p:spPr>
        <p:txBody>
          <a:bodyPr anchorCtr="0" anchor="t"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sp>
        <p:nvSpPr>
          <p:cNvPr id="242" name="Google Shape;242;p21"/>
          <p:cNvSpPr txBox="1"/>
          <p:nvPr/>
        </p:nvSpPr>
        <p:spPr>
          <a:xfrm>
            <a:off x="2221500" y="1550150"/>
            <a:ext cx="6050963" cy="313932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CA" sz="1800" u="none" cap="none" strike="noStrike">
                <a:solidFill>
                  <a:schemeClr val="dk1"/>
                </a:solidFill>
                <a:latin typeface="Poppins"/>
                <a:ea typeface="Poppins"/>
                <a:cs typeface="Poppins"/>
                <a:sym typeface="Poppins"/>
              </a:rPr>
              <a:t>A concept developed and popularized by the </a:t>
            </a:r>
            <a:r>
              <a:rPr b="0" i="0" lang="en-CA" sz="1800" u="sng" cap="none" strike="noStrike">
                <a:solidFill>
                  <a:schemeClr val="dk1"/>
                </a:solidFill>
                <a:latin typeface="Poppins"/>
                <a:ea typeface="Poppins"/>
                <a:cs typeface="Poppins"/>
                <a:sym typeface="Poppins"/>
                <a:hlinkClick r:id="rId3">
                  <a:extLst>
                    <a:ext uri="{A12FA001-AC4F-418D-AE19-62706E023703}">
                      <ahyp:hlinkClr val="tx"/>
                    </a:ext>
                  </a:extLst>
                </a:hlinkClick>
              </a:rPr>
              <a:t>Standford D.School </a:t>
            </a:r>
            <a:r>
              <a:rPr b="0" i="0" lang="en-CA" sz="1800" u="none" cap="none" strike="noStrike">
                <a:solidFill>
                  <a:schemeClr val="dk1"/>
                </a:solidFill>
                <a:latin typeface="Poppins"/>
                <a:ea typeface="Poppins"/>
                <a:cs typeface="Poppins"/>
                <a:sym typeface="Poppins"/>
              </a:rPr>
              <a:t>and </a:t>
            </a:r>
            <a:r>
              <a:rPr b="0" i="0" lang="en-CA" sz="1800" u="sng" cap="none" strike="noStrike">
                <a:solidFill>
                  <a:schemeClr val="dk1"/>
                </a:solidFill>
                <a:latin typeface="Poppins"/>
                <a:ea typeface="Poppins"/>
                <a:cs typeface="Poppins"/>
                <a:sym typeface="Poppins"/>
                <a:hlinkClick r:id="rId4">
                  <a:extLst>
                    <a:ext uri="{A12FA001-AC4F-418D-AE19-62706E023703}">
                      <ahyp:hlinkClr val="tx"/>
                    </a:ext>
                  </a:extLst>
                </a:hlinkClick>
              </a:rPr>
              <a:t>Ideo</a:t>
            </a:r>
            <a:endParaRPr b="0" i="0" sz="1800" u="none" cap="none" strike="noStrike">
              <a:solidFill>
                <a:schemeClr val="dk1"/>
              </a:solidFill>
              <a:latin typeface="Poppins"/>
              <a:ea typeface="Poppins"/>
              <a:cs typeface="Poppins"/>
              <a:sym typeface="Poppins"/>
            </a:endParaRPr>
          </a:p>
          <a:p>
            <a:pPr indent="-285750" lvl="0" marL="285750" marR="0" rtl="0" algn="l">
              <a:lnSpc>
                <a:spcPct val="100000"/>
              </a:lnSpc>
              <a:spcBef>
                <a:spcPts val="0"/>
              </a:spcBef>
              <a:spcAft>
                <a:spcPts val="0"/>
              </a:spcAft>
              <a:buClr>
                <a:srgbClr val="000000"/>
              </a:buClr>
              <a:buSzPts val="1800"/>
              <a:buFont typeface="Arial"/>
              <a:buChar char="•"/>
            </a:pPr>
            <a:r>
              <a:rPr b="0" i="0" lang="en-CA" sz="1800" u="none" cap="none" strike="noStrike">
                <a:solidFill>
                  <a:schemeClr val="dk1"/>
                </a:solidFill>
                <a:latin typeface="Poppins"/>
                <a:ea typeface="Poppins"/>
                <a:cs typeface="Poppins"/>
                <a:sym typeface="Poppins"/>
              </a:rPr>
              <a:t>Design thinking is a process, mindset, and approach to solving complex problems</a:t>
            </a:r>
            <a:endParaRPr/>
          </a:p>
          <a:p>
            <a:pPr indent="-285750" lvl="0" marL="285750" marR="0" rtl="0" algn="l">
              <a:lnSpc>
                <a:spcPct val="100000"/>
              </a:lnSpc>
              <a:spcBef>
                <a:spcPts val="0"/>
              </a:spcBef>
              <a:spcAft>
                <a:spcPts val="0"/>
              </a:spcAft>
              <a:buClr>
                <a:srgbClr val="000000"/>
              </a:buClr>
              <a:buSzPts val="1800"/>
              <a:buFont typeface="Arial"/>
              <a:buChar char="•"/>
            </a:pPr>
            <a:r>
              <a:rPr b="0" i="0" lang="en-CA" sz="1800" u="none" cap="none" strike="noStrike">
                <a:solidFill>
                  <a:schemeClr val="dk1"/>
                </a:solidFill>
                <a:latin typeface="Poppins"/>
                <a:ea typeface="Poppins"/>
                <a:cs typeface="Poppins"/>
                <a:sym typeface="Poppins"/>
              </a:rPr>
              <a:t>It is hands-on and focuses on the users in order to create new ideas. </a:t>
            </a:r>
            <a:endParaRPr/>
          </a:p>
          <a:p>
            <a:pPr indent="-285750" lvl="0" marL="285750" marR="0" rtl="0" algn="l">
              <a:lnSpc>
                <a:spcPct val="100000"/>
              </a:lnSpc>
              <a:spcBef>
                <a:spcPts val="0"/>
              </a:spcBef>
              <a:spcAft>
                <a:spcPts val="0"/>
              </a:spcAft>
              <a:buClr>
                <a:srgbClr val="000000"/>
              </a:buClr>
              <a:buSzPts val="1800"/>
              <a:buFont typeface="Arial"/>
              <a:buChar char="•"/>
            </a:pPr>
            <a:r>
              <a:rPr b="0" i="0" lang="en-CA" sz="1800" u="none" cap="none" strike="noStrike">
                <a:solidFill>
                  <a:schemeClr val="dk1"/>
                </a:solidFill>
                <a:latin typeface="Poppins"/>
                <a:ea typeface="Poppins"/>
                <a:cs typeface="Poppins"/>
                <a:sym typeface="Poppins"/>
              </a:rPr>
              <a:t>It works through a clearly defined problem statement</a:t>
            </a:r>
            <a:endParaRPr/>
          </a:p>
          <a:p>
            <a:pPr indent="-285750" lvl="0" marL="285750" marR="0" rtl="0" algn="l">
              <a:lnSpc>
                <a:spcPct val="100000"/>
              </a:lnSpc>
              <a:spcBef>
                <a:spcPts val="0"/>
              </a:spcBef>
              <a:spcAft>
                <a:spcPts val="0"/>
              </a:spcAft>
              <a:buClr>
                <a:srgbClr val="000000"/>
              </a:buClr>
              <a:buSzPts val="1800"/>
              <a:buFont typeface="Arial"/>
              <a:buChar char="•"/>
            </a:pPr>
            <a:r>
              <a:rPr b="0" i="0" lang="en-CA" sz="1800" u="none" cap="none" strike="noStrike">
                <a:solidFill>
                  <a:schemeClr val="dk1"/>
                </a:solidFill>
                <a:latin typeface="Poppins"/>
                <a:ea typeface="Poppins"/>
                <a:cs typeface="Poppins"/>
                <a:sym typeface="Poppins"/>
              </a:rPr>
              <a:t>Its flexible and interactive – be ready to change the problem or modify your prototype</a:t>
            </a:r>
            <a:endParaRPr/>
          </a:p>
          <a:p>
            <a:pPr indent="-171450" lvl="0" marL="28575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Poppins"/>
              <a:ea typeface="Poppins"/>
              <a:cs typeface="Poppins"/>
              <a:sym typeface="Poppi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2"/>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pic>
        <p:nvPicPr>
          <p:cNvPr descr="Design Thinking 101" id="248" name="Google Shape;248;p22"/>
          <p:cNvPicPr preferRelativeResize="0"/>
          <p:nvPr/>
        </p:nvPicPr>
        <p:blipFill rotWithShape="1">
          <a:blip r:embed="rId3">
            <a:alphaModFix/>
          </a:blip>
          <a:srcRect b="0" l="0" r="0" t="0"/>
          <a:stretch/>
        </p:blipFill>
        <p:spPr>
          <a:xfrm>
            <a:off x="505222" y="86962"/>
            <a:ext cx="8133556" cy="50561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52" name="Shape 252"/>
        <p:cNvGrpSpPr/>
        <p:nvPr/>
      </p:nvGrpSpPr>
      <p:grpSpPr>
        <a:xfrm>
          <a:off x="0" y="0"/>
          <a:ext cx="0" cy="0"/>
          <a:chOff x="0" y="0"/>
          <a:chExt cx="0" cy="0"/>
        </a:xfrm>
      </p:grpSpPr>
      <p:sp>
        <p:nvSpPr>
          <p:cNvPr id="253" name="Google Shape;253;p23"/>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pic>
        <p:nvPicPr>
          <p:cNvPr descr="Design Thinking is a 5-step process to come up with meaningful ideas that solve real problems for a particular group of people.  The process is taught in top design and business schools around the world. It has brought many businesses lots of happy customers and helped entrepreneurs from all around the world, to solve problems with innovative new solutions. #learn #designthinking&#10;&#10;Never miss a new video with our mailing list:&#10;http://eepurl.com/dNU4BQ &#10;&#10;Join and support us!&#10;www.patreon.com/sprouts &#10;www.sproutsschools.com &#10;&#10;Crash Course: &#10;https://dschool.stanford.edu/resources/virtual-crash-course-video&#10;&#10;Guide for Facilitators:&#10;https://dschool.stanford.edu/resources/gear-up-how-to-kick-off-a-crash-course&#10;&#10;Entire Script:&#10;Step 1: Empathize &#10;The purpose of step one is to conduct interviews that give you an idea about what people really care about. We need to empathize with their situation. &#10;For example, if you want to help old people, you might find that they want to keep the ability to walk around. In your conversations, they might share with you different ways they can do that. Later into the interview you'll want to dig a little deeper, look for personal stories or situations where things became difficult. Ideally, you redo the process with many people with the same problem. &#10;&#10;Step 2: Define the Problem &#10;Looking at the interviews, you can now understand the actual needs that people are trying to fulfill with certain activities. One way to do that is to underline the verbs or activities that the people mentioned when talking about their problems: like going for a walk, meeting old friends for tea, or simply going grocery shopping around the corner store. You might realize it's not so much about going out, but more about staying in touch. After your analysis, formulate a problem statement: “Some elderly are afraid to be lonely. The want to stay connected.” &#10;&#10;Step 3: Ideate &#10;Now focus only on the problem statement and come up with ideas that solve the problem. The point is not to get a perfect idea, but rather to come up with as many ideas: like unique virtual reality experiences, senior friendly hover boards or a modified pushcart. Whatever it is, sketch up your best ideas and show them to the people you are trying to help, so you get their feedback.&#10;&#10;Step 4: Prototype &#10;Now take a moment to reflect on what you have learned from your conversations about the different ideas. Ask yourself, how does your idea fit in the context of people's actual lives. Your solution could be a combination of a new idea and what is already being used. Then connect the dots, sketch up your final solution and go build a real prototype that's just good enough to be tested. &#10;&#10;Step 5: Test &#10;Now test your prototype with actual users. Don't defend your idea in case people don't like it, the point is to learn what works and what didn't, so any feedback is great. Then go back to ideation or prototyping and apply your learning. Repeat the process until you have a prototype that works and solves the real problem. Now you are ready to change the world or open shop. &#10;&#10;To experience design thinking first hand, do the free virtual design thinking crash course from Stanford’s D-School right now. You will learn to design a new gift giving experience. Find the link and a guide for facilitators in the description below. After you are done, share your experience and gift idea in the comment To learn more about creative and critical thinking, check out our other sprouts videos. And if you want to support our channel, visit http://patreon.com/sprouts." id="254" name="Google Shape;254;p23" title="The Design Thinking Process">
            <a:hlinkClick r:id="rId3"/>
          </p:cNvPr>
          <p:cNvPicPr preferRelativeResize="0"/>
          <p:nvPr/>
        </p:nvPicPr>
        <p:blipFill>
          <a:blip r:embed="rId4">
            <a:alphaModFix/>
          </a:blip>
          <a:stretch>
            <a:fillRect/>
          </a:stretch>
        </p:blipFill>
        <p:spPr>
          <a:xfrm>
            <a:off x="1008475" y="60725"/>
            <a:ext cx="6989776" cy="5242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4"/>
          <p:cNvSpPr txBox="1"/>
          <p:nvPr>
            <p:ph idx="1" type="body"/>
          </p:nvPr>
        </p:nvSpPr>
        <p:spPr>
          <a:xfrm>
            <a:off x="2615600" y="801450"/>
            <a:ext cx="4636200" cy="3540600"/>
          </a:xfrm>
          <a:prstGeom prst="rect">
            <a:avLst/>
          </a:prstGeom>
          <a:noFill/>
          <a:ln>
            <a:noFill/>
          </a:ln>
        </p:spPr>
        <p:txBody>
          <a:bodyPr anchorCtr="0" anchor="ctr" bIns="0" lIns="0" spcFirstLastPara="1" rIns="0" wrap="square" tIns="0">
            <a:noAutofit/>
          </a:bodyPr>
          <a:lstStyle/>
          <a:p>
            <a:pPr indent="0" lvl="0" marL="114300" rtl="0" algn="l">
              <a:lnSpc>
                <a:spcPct val="100000"/>
              </a:lnSpc>
              <a:spcBef>
                <a:spcPts val="600"/>
              </a:spcBef>
              <a:spcAft>
                <a:spcPts val="0"/>
              </a:spcAft>
              <a:buClr>
                <a:srgbClr val="2F2F2F"/>
              </a:buClr>
              <a:buSzPts val="1800"/>
              <a:buNone/>
            </a:pPr>
            <a:r>
              <a:rPr b="1" lang="en-CA" sz="1600">
                <a:solidFill>
                  <a:srgbClr val="2F2F2F"/>
                </a:solidFill>
                <a:latin typeface="Poppins"/>
                <a:ea typeface="Poppins"/>
                <a:cs typeface="Poppins"/>
                <a:sym typeface="Poppins"/>
              </a:rPr>
              <a:t>How do I apply this theory? </a:t>
            </a:r>
            <a:endParaRPr b="1"/>
          </a:p>
          <a:p>
            <a:pPr indent="-342900" lvl="0" marL="457200" rtl="0" algn="l">
              <a:lnSpc>
                <a:spcPct val="100000"/>
              </a:lnSpc>
              <a:spcBef>
                <a:spcPts val="600"/>
              </a:spcBef>
              <a:spcAft>
                <a:spcPts val="0"/>
              </a:spcAft>
              <a:buClr>
                <a:srgbClr val="2F2F2F"/>
              </a:buClr>
              <a:buSzPts val="1800"/>
              <a:buFont typeface="Arial"/>
              <a:buChar char="•"/>
            </a:pPr>
            <a:r>
              <a:rPr lang="en-CA" sz="1600">
                <a:solidFill>
                  <a:srgbClr val="2F2F2F"/>
                </a:solidFill>
                <a:latin typeface="Poppins"/>
                <a:ea typeface="Poppins"/>
                <a:cs typeface="Poppins"/>
                <a:sym typeface="Poppins"/>
              </a:rPr>
              <a:t>A lot of overlap with experiential learning cycle in terms of flow for user</a:t>
            </a:r>
            <a:endParaRPr/>
          </a:p>
          <a:p>
            <a:pPr indent="-342900" lvl="0" marL="457200" rtl="0" algn="l">
              <a:lnSpc>
                <a:spcPct val="100000"/>
              </a:lnSpc>
              <a:spcBef>
                <a:spcPts val="600"/>
              </a:spcBef>
              <a:spcAft>
                <a:spcPts val="0"/>
              </a:spcAft>
              <a:buClr>
                <a:srgbClr val="2F2F2F"/>
              </a:buClr>
              <a:buSzPts val="1800"/>
              <a:buFont typeface="Arial"/>
              <a:buChar char="•"/>
            </a:pPr>
            <a:r>
              <a:rPr lang="en-CA" sz="1600">
                <a:solidFill>
                  <a:srgbClr val="2F2F2F"/>
                </a:solidFill>
                <a:latin typeface="Poppins"/>
                <a:ea typeface="Poppins"/>
                <a:cs typeface="Poppins"/>
                <a:sym typeface="Poppins"/>
              </a:rPr>
              <a:t>Problem solving framework  - great framework if that is the aim of your session</a:t>
            </a:r>
            <a:endParaRPr/>
          </a:p>
          <a:p>
            <a:pPr indent="-342900" lvl="0" marL="457200" rtl="0" algn="l">
              <a:lnSpc>
                <a:spcPct val="100000"/>
              </a:lnSpc>
              <a:spcBef>
                <a:spcPts val="600"/>
              </a:spcBef>
              <a:spcAft>
                <a:spcPts val="0"/>
              </a:spcAft>
              <a:buClr>
                <a:srgbClr val="2F2F2F"/>
              </a:buClr>
              <a:buSzPts val="1800"/>
              <a:buFont typeface="Arial"/>
              <a:buChar char="•"/>
            </a:pPr>
            <a:r>
              <a:rPr lang="en-CA" sz="1600">
                <a:solidFill>
                  <a:srgbClr val="2F2F2F"/>
                </a:solidFill>
                <a:latin typeface="Poppins"/>
                <a:ea typeface="Poppins"/>
                <a:cs typeface="Poppins"/>
                <a:sym typeface="Poppins"/>
              </a:rPr>
              <a:t>Process for idea creation - great framework if that is the aim of your session</a:t>
            </a:r>
            <a:endParaRPr/>
          </a:p>
          <a:p>
            <a:pPr indent="-342900" lvl="0" marL="457200" rtl="0" algn="l">
              <a:lnSpc>
                <a:spcPct val="100000"/>
              </a:lnSpc>
              <a:spcBef>
                <a:spcPts val="600"/>
              </a:spcBef>
              <a:spcAft>
                <a:spcPts val="0"/>
              </a:spcAft>
              <a:buClr>
                <a:srgbClr val="2F2F2F"/>
              </a:buClr>
              <a:buSzPts val="1800"/>
              <a:buFont typeface="Arial"/>
              <a:buChar char="•"/>
            </a:pPr>
            <a:r>
              <a:rPr lang="en-CA" sz="1600">
                <a:solidFill>
                  <a:srgbClr val="2F2F2F"/>
                </a:solidFill>
                <a:latin typeface="Poppins"/>
                <a:ea typeface="Poppins"/>
                <a:cs typeface="Poppins"/>
                <a:sym typeface="Poppins"/>
              </a:rPr>
              <a:t>Become an expert </a:t>
            </a:r>
            <a:r>
              <a:rPr lang="en-CA" sz="1600" u="sng">
                <a:solidFill>
                  <a:srgbClr val="2F2F2F"/>
                </a:solidFill>
                <a:latin typeface="Poppins"/>
                <a:ea typeface="Poppins"/>
                <a:cs typeface="Poppins"/>
                <a:sym typeface="Poppins"/>
                <a:hlinkClick r:id="rId3">
                  <a:extLst>
                    <a:ext uri="{A12FA001-AC4F-418D-AE19-62706E023703}">
                      <ahyp:hlinkClr val="tx"/>
                    </a:ext>
                  </a:extLst>
                </a:hlinkClick>
              </a:rPr>
              <a:t>https://acumenacademy.org/course/design-kit-human-centered-design/</a:t>
            </a:r>
            <a:r>
              <a:rPr lang="en-CA" sz="1600">
                <a:solidFill>
                  <a:srgbClr val="2F2F2F"/>
                </a:solidFill>
                <a:latin typeface="Poppins"/>
                <a:ea typeface="Poppins"/>
                <a:cs typeface="Poppins"/>
                <a:sym typeface="Poppins"/>
              </a:rPr>
              <a:t> </a:t>
            </a:r>
            <a:endParaRPr/>
          </a:p>
          <a:p>
            <a:pPr indent="-228600" lvl="0" marL="457200" rtl="0" algn="l">
              <a:lnSpc>
                <a:spcPct val="100000"/>
              </a:lnSpc>
              <a:spcBef>
                <a:spcPts val="600"/>
              </a:spcBef>
              <a:spcAft>
                <a:spcPts val="0"/>
              </a:spcAft>
              <a:buClr>
                <a:srgbClr val="2F2F2F"/>
              </a:buClr>
              <a:buSzPts val="1800"/>
              <a:buFont typeface="Arial"/>
              <a:buNone/>
            </a:pPr>
            <a:r>
              <a:t/>
            </a:r>
            <a:endParaRPr sz="1600">
              <a:solidFill>
                <a:srgbClr val="2F2F2F"/>
              </a:solidFill>
              <a:latin typeface="Poppins"/>
              <a:ea typeface="Poppins"/>
              <a:cs typeface="Poppins"/>
              <a:sym typeface="Poppins"/>
            </a:endParaRPr>
          </a:p>
        </p:txBody>
      </p:sp>
      <p:sp>
        <p:nvSpPr>
          <p:cNvPr id="260" name="Google Shape;260;p2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5"/>
          <p:cNvSpPr txBox="1"/>
          <p:nvPr>
            <p:ph type="ctrTitle"/>
          </p:nvPr>
        </p:nvSpPr>
        <p:spPr>
          <a:xfrm>
            <a:off x="2169925" y="1811950"/>
            <a:ext cx="4804200" cy="115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600"/>
              <a:buNone/>
            </a:pPr>
            <a:r>
              <a:rPr b="1" lang="en-CA" sz="1800">
                <a:solidFill>
                  <a:schemeClr val="dk1"/>
                </a:solidFill>
              </a:rPr>
              <a:t>In my online workshops, I have noticed my learners seem disengaged. They have blank screens, don’t respond and aren’t remembering the information when it comes to test time. </a:t>
            </a:r>
            <a:br>
              <a:rPr b="1" lang="en-CA" sz="1800">
                <a:solidFill>
                  <a:schemeClr val="dk1"/>
                </a:solidFill>
              </a:rPr>
            </a:br>
            <a:r>
              <a:rPr b="1" lang="en-CA" sz="1800">
                <a:solidFill>
                  <a:schemeClr val="dk1"/>
                </a:solidFill>
              </a:rPr>
              <a:t>What should I do?</a:t>
            </a:r>
            <a:endParaRPr b="1" sz="1800">
              <a:solidFill>
                <a:schemeClr val="dk1"/>
              </a:solidFill>
            </a:endParaRPr>
          </a:p>
          <a:p>
            <a:pPr indent="0" lvl="0" marL="0" rtl="0" algn="ctr">
              <a:lnSpc>
                <a:spcPct val="100000"/>
              </a:lnSpc>
              <a:spcBef>
                <a:spcPts val="0"/>
              </a:spcBef>
              <a:spcAft>
                <a:spcPts val="0"/>
              </a:spcAft>
              <a:buSzPts val="3600"/>
              <a:buNone/>
            </a:pPr>
            <a:r>
              <a:t/>
            </a:r>
            <a:endParaRPr b="1" sz="1800">
              <a:solidFill>
                <a:schemeClr val="dk1"/>
              </a:solidFill>
            </a:endParaRPr>
          </a:p>
          <a:p>
            <a:pPr indent="0" lvl="0" marL="0" rtl="0" algn="ctr">
              <a:lnSpc>
                <a:spcPct val="100000"/>
              </a:lnSpc>
              <a:spcBef>
                <a:spcPts val="0"/>
              </a:spcBef>
              <a:spcAft>
                <a:spcPts val="0"/>
              </a:spcAft>
              <a:buSzPts val="3600"/>
              <a:buNone/>
            </a:pPr>
            <a:r>
              <a:rPr b="1" lang="en-CA" sz="1800">
                <a:solidFill>
                  <a:schemeClr val="dk1"/>
                </a:solidFill>
              </a:rPr>
              <a:t>Head to </a:t>
            </a:r>
            <a:r>
              <a:rPr lang="en-CA" sz="1100">
                <a:solidFill>
                  <a:srgbClr val="000000"/>
                </a:solidFill>
                <a:latin typeface="Arial"/>
                <a:ea typeface="Arial"/>
                <a:cs typeface="Arial"/>
                <a:sym typeface="Arial"/>
              </a:rPr>
              <a:t>https://jamboard.google.com/d/1D5tjQUv7vYQ2hGO2Ka8IcNTivCLkTUMf6fdaQyhU9S8/viewer?f=0</a:t>
            </a:r>
            <a:endParaRPr sz="1100">
              <a:solidFill>
                <a:srgbClr val="000000"/>
              </a:solidFill>
              <a:latin typeface="Arial"/>
              <a:ea typeface="Arial"/>
              <a:cs typeface="Arial"/>
              <a:sym typeface="Arial"/>
            </a:endParaRPr>
          </a:p>
          <a:p>
            <a:pPr indent="0" lvl="0" marL="0" rtl="0" algn="ctr">
              <a:lnSpc>
                <a:spcPct val="100000"/>
              </a:lnSpc>
              <a:spcBef>
                <a:spcPts val="0"/>
              </a:spcBef>
              <a:spcAft>
                <a:spcPts val="0"/>
              </a:spcAft>
              <a:buSzPts val="3600"/>
              <a:buNone/>
            </a:pPr>
            <a:r>
              <a:t/>
            </a:r>
            <a:endParaRPr b="1" sz="18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26"/>
          <p:cNvSpPr txBox="1"/>
          <p:nvPr>
            <p:ph type="ctrTitle"/>
          </p:nvPr>
        </p:nvSpPr>
        <p:spPr>
          <a:xfrm>
            <a:off x="2169925" y="1811950"/>
            <a:ext cx="4804200" cy="115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600"/>
              <a:buNone/>
            </a:pPr>
            <a:r>
              <a:rPr b="1" lang="en-CA">
                <a:solidFill>
                  <a:schemeClr val="dk1"/>
                </a:solidFill>
              </a:rPr>
              <a:t>Creating a Learning Session Structure</a:t>
            </a:r>
            <a:endParaRPr b="1">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27"/>
          <p:cNvSpPr txBox="1"/>
          <p:nvPr>
            <p:ph idx="1" type="body"/>
          </p:nvPr>
        </p:nvSpPr>
        <p:spPr>
          <a:xfrm>
            <a:off x="3236500" y="911700"/>
            <a:ext cx="5304600" cy="39864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600"/>
              </a:spcBef>
              <a:spcAft>
                <a:spcPts val="0"/>
              </a:spcAft>
              <a:buSzPts val="1800"/>
              <a:buNone/>
            </a:pPr>
            <a:r>
              <a:rPr b="1" lang="en-CA">
                <a:solidFill>
                  <a:srgbClr val="2F2F2F"/>
                </a:solidFill>
                <a:latin typeface="Poppins"/>
                <a:ea typeface="Poppins"/>
                <a:cs typeface="Poppins"/>
                <a:sym typeface="Poppins"/>
              </a:rPr>
              <a:t>Start with Learning Objectives</a:t>
            </a:r>
            <a:endParaRPr/>
          </a:p>
          <a:p>
            <a:pPr indent="0" lvl="0" marL="0" rtl="0" algn="l">
              <a:lnSpc>
                <a:spcPct val="100000"/>
              </a:lnSpc>
              <a:spcBef>
                <a:spcPts val="600"/>
              </a:spcBef>
              <a:spcAft>
                <a:spcPts val="0"/>
              </a:spcAft>
              <a:buSzPts val="1800"/>
              <a:buNone/>
            </a:pPr>
            <a:r>
              <a:rPr b="1" lang="en-CA" sz="1600">
                <a:solidFill>
                  <a:srgbClr val="2F2F2F"/>
                </a:solidFill>
                <a:latin typeface="Poppins"/>
                <a:ea typeface="Poppins"/>
                <a:cs typeface="Poppins"/>
                <a:sym typeface="Poppins"/>
              </a:rPr>
              <a:t> THIS IS A MUST</a:t>
            </a:r>
            <a:endParaRPr/>
          </a:p>
          <a:p>
            <a:pPr indent="0" lvl="0" marL="0" rtl="0" algn="l">
              <a:lnSpc>
                <a:spcPct val="100000"/>
              </a:lnSpc>
              <a:spcBef>
                <a:spcPts val="600"/>
              </a:spcBef>
              <a:spcAft>
                <a:spcPts val="0"/>
              </a:spcAft>
              <a:buSzPts val="1800"/>
              <a:buNone/>
            </a:pPr>
            <a:r>
              <a:rPr lang="en-CA" sz="1600">
                <a:solidFill>
                  <a:srgbClr val="2F2F2F"/>
                </a:solidFill>
                <a:latin typeface="Poppins"/>
                <a:ea typeface="Poppins"/>
                <a:cs typeface="Poppins"/>
                <a:sym typeface="Poppins"/>
              </a:rPr>
              <a:t>A Learning Objective Must haves: </a:t>
            </a:r>
            <a:endParaRPr sz="1600">
              <a:solidFill>
                <a:srgbClr val="2F2F2F"/>
              </a:solidFill>
              <a:latin typeface="Poppins"/>
              <a:ea typeface="Poppins"/>
              <a:cs typeface="Poppins"/>
              <a:sym typeface="Poppins"/>
            </a:endParaRPr>
          </a:p>
          <a:p>
            <a:pPr indent="-342900" lvl="0" marL="457200" rtl="0" algn="l">
              <a:lnSpc>
                <a:spcPct val="100000"/>
              </a:lnSpc>
              <a:spcBef>
                <a:spcPts val="1000"/>
              </a:spcBef>
              <a:spcAft>
                <a:spcPts val="0"/>
              </a:spcAft>
              <a:buClr>
                <a:srgbClr val="2F2F2F"/>
              </a:buClr>
              <a:buSzPts val="1800"/>
              <a:buFont typeface="Montserrat"/>
              <a:buChar char="◦"/>
            </a:pPr>
            <a:r>
              <a:rPr lang="en-CA" sz="1600">
                <a:solidFill>
                  <a:srgbClr val="2F2F2F"/>
                </a:solidFill>
                <a:latin typeface="Poppins"/>
                <a:ea typeface="Poppins"/>
                <a:cs typeface="Poppins"/>
                <a:sym typeface="Poppins"/>
              </a:rPr>
              <a:t>a verb, </a:t>
            </a:r>
            <a:endParaRPr sz="1600">
              <a:solidFill>
                <a:srgbClr val="2F2F2F"/>
              </a:solidFill>
              <a:latin typeface="Poppins"/>
              <a:ea typeface="Poppins"/>
              <a:cs typeface="Poppins"/>
              <a:sym typeface="Poppins"/>
            </a:endParaRPr>
          </a:p>
          <a:p>
            <a:pPr indent="-342900" lvl="0" marL="457200" rtl="0" algn="l">
              <a:lnSpc>
                <a:spcPct val="100000"/>
              </a:lnSpc>
              <a:spcBef>
                <a:spcPts val="0"/>
              </a:spcBef>
              <a:spcAft>
                <a:spcPts val="0"/>
              </a:spcAft>
              <a:buClr>
                <a:srgbClr val="2F2F2F"/>
              </a:buClr>
              <a:buSzPts val="1800"/>
              <a:buFont typeface="Montserrat"/>
              <a:buChar char="◦"/>
            </a:pPr>
            <a:r>
              <a:rPr lang="en-CA" sz="1600">
                <a:solidFill>
                  <a:srgbClr val="2F2F2F"/>
                </a:solidFill>
                <a:latin typeface="Poppins"/>
                <a:ea typeface="Poppins"/>
                <a:cs typeface="Poppins"/>
                <a:sym typeface="Poppins"/>
              </a:rPr>
              <a:t>a description of the conditions and </a:t>
            </a:r>
            <a:endParaRPr sz="1600">
              <a:solidFill>
                <a:srgbClr val="2F2F2F"/>
              </a:solidFill>
              <a:latin typeface="Poppins"/>
              <a:ea typeface="Poppins"/>
              <a:cs typeface="Poppins"/>
              <a:sym typeface="Poppins"/>
            </a:endParaRPr>
          </a:p>
          <a:p>
            <a:pPr indent="-342900" lvl="0" marL="457200" rtl="0" algn="l">
              <a:lnSpc>
                <a:spcPct val="100000"/>
              </a:lnSpc>
              <a:spcBef>
                <a:spcPts val="0"/>
              </a:spcBef>
              <a:spcAft>
                <a:spcPts val="0"/>
              </a:spcAft>
              <a:buClr>
                <a:srgbClr val="2F2F2F"/>
              </a:buClr>
              <a:buSzPts val="1800"/>
              <a:buFont typeface="Montserrat"/>
              <a:buChar char="◦"/>
            </a:pPr>
            <a:r>
              <a:rPr lang="en-CA" sz="1600">
                <a:solidFill>
                  <a:srgbClr val="2F2F2F"/>
                </a:solidFill>
                <a:latin typeface="Poppins"/>
                <a:ea typeface="Poppins"/>
                <a:cs typeface="Poppins"/>
                <a:sym typeface="Poppins"/>
              </a:rPr>
              <a:t>a measurement </a:t>
            </a:r>
            <a:endParaRPr sz="1600">
              <a:solidFill>
                <a:srgbClr val="2F2F2F"/>
              </a:solidFill>
              <a:latin typeface="Poppins"/>
              <a:ea typeface="Poppins"/>
              <a:cs typeface="Poppins"/>
              <a:sym typeface="Poppins"/>
            </a:endParaRPr>
          </a:p>
          <a:p>
            <a:pPr indent="0" lvl="0" marL="0" rtl="0" algn="l">
              <a:lnSpc>
                <a:spcPct val="100000"/>
              </a:lnSpc>
              <a:spcBef>
                <a:spcPts val="1000"/>
              </a:spcBef>
              <a:spcAft>
                <a:spcPts val="0"/>
              </a:spcAft>
              <a:buSzPts val="1800"/>
              <a:buNone/>
            </a:pPr>
            <a:br>
              <a:rPr lang="en-CA" sz="1600">
                <a:solidFill>
                  <a:srgbClr val="2F2F2F"/>
                </a:solidFill>
                <a:latin typeface="Poppins"/>
                <a:ea typeface="Poppins"/>
                <a:cs typeface="Poppins"/>
                <a:sym typeface="Poppins"/>
              </a:rPr>
            </a:br>
            <a:r>
              <a:rPr lang="en-CA" sz="1600">
                <a:solidFill>
                  <a:srgbClr val="2F2F2F"/>
                </a:solidFill>
                <a:latin typeface="Poppins"/>
                <a:ea typeface="Poppins"/>
                <a:cs typeface="Poppins"/>
                <a:sym typeface="Poppins"/>
              </a:rPr>
              <a:t>For example: </a:t>
            </a:r>
            <a:br>
              <a:rPr lang="en-CA" sz="1600">
                <a:solidFill>
                  <a:srgbClr val="2F2F2F"/>
                </a:solidFill>
                <a:latin typeface="Poppins"/>
                <a:ea typeface="Poppins"/>
                <a:cs typeface="Poppins"/>
                <a:sym typeface="Poppins"/>
              </a:rPr>
            </a:br>
            <a:r>
              <a:rPr lang="en-CA" sz="1600">
                <a:solidFill>
                  <a:srgbClr val="2F2F2F"/>
                </a:solidFill>
                <a:latin typeface="Poppins"/>
                <a:ea typeface="Poppins"/>
                <a:cs typeface="Poppins"/>
                <a:sym typeface="Poppins"/>
              </a:rPr>
              <a:t>How to Lose a Guy in 10 Days</a:t>
            </a:r>
            <a:endParaRPr sz="1600">
              <a:solidFill>
                <a:srgbClr val="2F2F2F"/>
              </a:solidFill>
              <a:latin typeface="Poppins"/>
              <a:ea typeface="Poppins"/>
              <a:cs typeface="Poppins"/>
              <a:sym typeface="Poppins"/>
            </a:endParaRPr>
          </a:p>
          <a:p>
            <a:pPr indent="0" lvl="0" marL="0" rtl="0" algn="l">
              <a:lnSpc>
                <a:spcPct val="100000"/>
              </a:lnSpc>
              <a:spcBef>
                <a:spcPts val="1000"/>
              </a:spcBef>
              <a:spcAft>
                <a:spcPts val="0"/>
              </a:spcAft>
              <a:buSzPts val="1800"/>
              <a:buNone/>
            </a:pPr>
            <a:r>
              <a:rPr lang="en-CA" sz="1600">
                <a:solidFill>
                  <a:srgbClr val="2F2F2F"/>
                </a:solidFill>
                <a:latin typeface="Poppins"/>
                <a:ea typeface="Poppins"/>
                <a:cs typeface="Poppins"/>
                <a:sym typeface="Poppins"/>
              </a:rPr>
              <a:t>Operate social media software to post one campaign successfully.  </a:t>
            </a:r>
            <a:endParaRPr sz="1600">
              <a:solidFill>
                <a:srgbClr val="2F2F2F"/>
              </a:solidFill>
              <a:latin typeface="Poppins"/>
              <a:ea typeface="Poppins"/>
              <a:cs typeface="Poppins"/>
              <a:sym typeface="Poppins"/>
            </a:endParaRPr>
          </a:p>
          <a:p>
            <a:pPr indent="0" lvl="0" marL="457200" rtl="0" algn="l">
              <a:lnSpc>
                <a:spcPct val="100000"/>
              </a:lnSpc>
              <a:spcBef>
                <a:spcPts val="1000"/>
              </a:spcBef>
              <a:spcAft>
                <a:spcPts val="0"/>
              </a:spcAft>
              <a:buSzPts val="1800"/>
              <a:buNone/>
            </a:pPr>
            <a:r>
              <a:t/>
            </a:r>
            <a:endParaRPr sz="1600">
              <a:solidFill>
                <a:srgbClr val="2F2F2F"/>
              </a:solidFill>
              <a:latin typeface="Poppins"/>
              <a:ea typeface="Poppins"/>
              <a:cs typeface="Poppins"/>
              <a:sym typeface="Poppins"/>
            </a:endParaRPr>
          </a:p>
          <a:p>
            <a:pPr indent="0" lvl="0" marL="0" rtl="0" algn="l">
              <a:lnSpc>
                <a:spcPct val="100000"/>
              </a:lnSpc>
              <a:spcBef>
                <a:spcPts val="1000"/>
              </a:spcBef>
              <a:spcAft>
                <a:spcPts val="0"/>
              </a:spcAft>
              <a:buSzPts val="1800"/>
              <a:buNone/>
            </a:pPr>
            <a:r>
              <a:rPr lang="en-CA" sz="1600">
                <a:solidFill>
                  <a:srgbClr val="2F2F2F"/>
                </a:solidFill>
                <a:latin typeface="Poppins"/>
                <a:ea typeface="Poppins"/>
                <a:cs typeface="Poppins"/>
                <a:sym typeface="Poppins"/>
              </a:rPr>
              <a:t>Looking for verbs? </a:t>
            </a:r>
            <a:r>
              <a:rPr lang="en-CA" sz="1600" u="sng">
                <a:solidFill>
                  <a:srgbClr val="2F2F2F"/>
                </a:solidFill>
                <a:latin typeface="Poppins"/>
                <a:ea typeface="Poppins"/>
                <a:cs typeface="Poppins"/>
                <a:sym typeface="Poppins"/>
                <a:hlinkClick r:id="rId3">
                  <a:extLst>
                    <a:ext uri="{A12FA001-AC4F-418D-AE19-62706E023703}">
                      <ahyp:hlinkClr val="tx"/>
                    </a:ext>
                  </a:extLst>
                </a:hlinkClick>
              </a:rPr>
              <a:t>Try these</a:t>
            </a:r>
            <a:r>
              <a:rPr lang="en-CA" sz="1600">
                <a:solidFill>
                  <a:srgbClr val="2F2F2F"/>
                </a:solidFill>
                <a:latin typeface="Poppins"/>
                <a:ea typeface="Poppins"/>
                <a:cs typeface="Poppins"/>
                <a:sym typeface="Poppins"/>
              </a:rPr>
              <a:t> </a:t>
            </a:r>
            <a:endParaRPr sz="1600">
              <a:solidFill>
                <a:srgbClr val="2F2F2F"/>
              </a:solidFill>
              <a:latin typeface="Poppins"/>
              <a:ea typeface="Poppins"/>
              <a:cs typeface="Poppins"/>
              <a:sym typeface="Poppins"/>
            </a:endParaRPr>
          </a:p>
          <a:p>
            <a:pPr indent="-228600" lvl="0" marL="457200" rtl="0" algn="l">
              <a:lnSpc>
                <a:spcPct val="100000"/>
              </a:lnSpc>
              <a:spcBef>
                <a:spcPts val="1000"/>
              </a:spcBef>
              <a:spcAft>
                <a:spcPts val="0"/>
              </a:spcAft>
              <a:buClr>
                <a:srgbClr val="2F2F2F"/>
              </a:buClr>
              <a:buSzPts val="1800"/>
              <a:buFont typeface="Montserrat"/>
              <a:buNone/>
            </a:pPr>
            <a:r>
              <a:t/>
            </a:r>
            <a:endParaRPr b="1">
              <a:solidFill>
                <a:srgbClr val="2F2F2F"/>
              </a:solidFill>
              <a:latin typeface="Montserrat"/>
              <a:ea typeface="Montserrat"/>
              <a:cs typeface="Montserrat"/>
              <a:sym typeface="Montserrat"/>
            </a:endParaRPr>
          </a:p>
        </p:txBody>
      </p:sp>
      <p:sp>
        <p:nvSpPr>
          <p:cNvPr id="276" name="Google Shape;276;p27"/>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8"/>
          <p:cNvSpPr txBox="1"/>
          <p:nvPr>
            <p:ph idx="1" type="body"/>
          </p:nvPr>
        </p:nvSpPr>
        <p:spPr>
          <a:xfrm>
            <a:off x="2865026" y="1114423"/>
            <a:ext cx="5304600" cy="3635427"/>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600"/>
              </a:spcBef>
              <a:spcAft>
                <a:spcPts val="0"/>
              </a:spcAft>
              <a:buSzPts val="1800"/>
              <a:buNone/>
            </a:pPr>
            <a:r>
              <a:rPr b="1" lang="en-CA">
                <a:solidFill>
                  <a:srgbClr val="2F2F2F"/>
                </a:solidFill>
                <a:latin typeface="Poppins"/>
                <a:ea typeface="Poppins"/>
                <a:cs typeface="Poppins"/>
                <a:sym typeface="Poppins"/>
              </a:rPr>
              <a:t>Provide your Learners Direction</a:t>
            </a:r>
            <a:endParaRPr/>
          </a:p>
          <a:p>
            <a:pPr indent="-342900" lvl="0" marL="457200" rtl="0" algn="l">
              <a:lnSpc>
                <a:spcPct val="100000"/>
              </a:lnSpc>
              <a:spcBef>
                <a:spcPts val="1000"/>
              </a:spcBef>
              <a:spcAft>
                <a:spcPts val="0"/>
              </a:spcAft>
              <a:buClr>
                <a:srgbClr val="2F2F2F"/>
              </a:buClr>
              <a:buSzPts val="1800"/>
              <a:buFont typeface="Montserrat"/>
              <a:buChar char="◦"/>
            </a:pPr>
            <a:r>
              <a:rPr lang="en-CA">
                <a:solidFill>
                  <a:srgbClr val="2F2F2F"/>
                </a:solidFill>
                <a:latin typeface="Poppins"/>
                <a:ea typeface="Poppins"/>
                <a:cs typeface="Poppins"/>
                <a:sym typeface="Poppins"/>
              </a:rPr>
              <a:t>Have an Agenda, can be shared in advance</a:t>
            </a:r>
            <a:endParaRPr/>
          </a:p>
          <a:p>
            <a:pPr indent="-342900" lvl="0" marL="457200" rtl="0" algn="l">
              <a:lnSpc>
                <a:spcPct val="100000"/>
              </a:lnSpc>
              <a:spcBef>
                <a:spcPts val="1000"/>
              </a:spcBef>
              <a:spcAft>
                <a:spcPts val="0"/>
              </a:spcAft>
              <a:buClr>
                <a:srgbClr val="2F2F2F"/>
              </a:buClr>
              <a:buSzPts val="1800"/>
              <a:buFont typeface="Montserrat"/>
              <a:buChar char="◦"/>
            </a:pPr>
            <a:r>
              <a:rPr lang="en-CA">
                <a:solidFill>
                  <a:srgbClr val="2F2F2F"/>
                </a:solidFill>
                <a:latin typeface="Poppins"/>
                <a:ea typeface="Poppins"/>
                <a:cs typeface="Poppins"/>
                <a:sym typeface="Poppins"/>
              </a:rPr>
              <a:t>Set participation and engagement rules up front</a:t>
            </a:r>
            <a:endParaRPr/>
          </a:p>
          <a:p>
            <a:pPr indent="-342900" lvl="0" marL="457200" rtl="0" algn="l">
              <a:lnSpc>
                <a:spcPct val="100000"/>
              </a:lnSpc>
              <a:spcBef>
                <a:spcPts val="1000"/>
              </a:spcBef>
              <a:spcAft>
                <a:spcPts val="0"/>
              </a:spcAft>
              <a:buClr>
                <a:srgbClr val="2F2F2F"/>
              </a:buClr>
              <a:buSzPts val="1800"/>
              <a:buFont typeface="Montserrat"/>
              <a:buChar char="◦"/>
            </a:pPr>
            <a:r>
              <a:rPr lang="en-CA">
                <a:solidFill>
                  <a:srgbClr val="2F2F2F"/>
                </a:solidFill>
                <a:latin typeface="Poppins"/>
                <a:ea typeface="Poppins"/>
                <a:cs typeface="Poppins"/>
                <a:sym typeface="Poppins"/>
              </a:rPr>
              <a:t>Consider the provided frameworks and stages for flow</a:t>
            </a:r>
            <a:endParaRPr/>
          </a:p>
          <a:p>
            <a:pPr indent="-342900" lvl="0" marL="457200" rtl="0" algn="l">
              <a:lnSpc>
                <a:spcPct val="100000"/>
              </a:lnSpc>
              <a:spcBef>
                <a:spcPts val="1000"/>
              </a:spcBef>
              <a:spcAft>
                <a:spcPts val="0"/>
              </a:spcAft>
              <a:buClr>
                <a:srgbClr val="2F2F2F"/>
              </a:buClr>
              <a:buSzPts val="1800"/>
              <a:buFont typeface="Montserrat"/>
              <a:buChar char="◦"/>
            </a:pPr>
            <a:r>
              <a:rPr lang="en-CA">
                <a:solidFill>
                  <a:srgbClr val="2F2F2F"/>
                </a:solidFill>
                <a:latin typeface="Poppins"/>
                <a:ea typeface="Poppins"/>
                <a:cs typeface="Poppins"/>
                <a:sym typeface="Poppins"/>
              </a:rPr>
              <a:t>Use activities to push learners through the learning stages</a:t>
            </a:r>
            <a:endParaRPr/>
          </a:p>
          <a:p>
            <a:pPr indent="0" lvl="0" marL="114300" rtl="0" algn="l">
              <a:lnSpc>
                <a:spcPct val="100000"/>
              </a:lnSpc>
              <a:spcBef>
                <a:spcPts val="1000"/>
              </a:spcBef>
              <a:spcAft>
                <a:spcPts val="0"/>
              </a:spcAft>
              <a:buClr>
                <a:srgbClr val="2F2F2F"/>
              </a:buClr>
              <a:buSzPts val="1800"/>
              <a:buNone/>
            </a:pPr>
            <a:r>
              <a:t/>
            </a:r>
            <a:endParaRPr>
              <a:solidFill>
                <a:srgbClr val="2F2F2F"/>
              </a:solidFill>
              <a:latin typeface="Montserrat"/>
              <a:ea typeface="Montserrat"/>
              <a:cs typeface="Montserrat"/>
              <a:sym typeface="Montserrat"/>
            </a:endParaRPr>
          </a:p>
          <a:p>
            <a:pPr indent="-228600" lvl="0" marL="457200" rtl="0" algn="l">
              <a:lnSpc>
                <a:spcPct val="100000"/>
              </a:lnSpc>
              <a:spcBef>
                <a:spcPts val="1000"/>
              </a:spcBef>
              <a:spcAft>
                <a:spcPts val="0"/>
              </a:spcAft>
              <a:buClr>
                <a:srgbClr val="2F2F2F"/>
              </a:buClr>
              <a:buSzPts val="1800"/>
              <a:buFont typeface="Montserrat"/>
              <a:buNone/>
            </a:pPr>
            <a:r>
              <a:t/>
            </a:r>
            <a:endParaRPr>
              <a:solidFill>
                <a:srgbClr val="2F2F2F"/>
              </a:solidFill>
              <a:latin typeface="Montserrat"/>
              <a:ea typeface="Montserrat"/>
              <a:cs typeface="Montserrat"/>
              <a:sym typeface="Montserrat"/>
            </a:endParaRPr>
          </a:p>
          <a:p>
            <a:pPr indent="-228600" lvl="0" marL="457200" rtl="0" algn="l">
              <a:lnSpc>
                <a:spcPct val="100000"/>
              </a:lnSpc>
              <a:spcBef>
                <a:spcPts val="1000"/>
              </a:spcBef>
              <a:spcAft>
                <a:spcPts val="0"/>
              </a:spcAft>
              <a:buClr>
                <a:srgbClr val="2F2F2F"/>
              </a:buClr>
              <a:buSzPts val="1800"/>
              <a:buFont typeface="Montserrat"/>
              <a:buNone/>
            </a:pPr>
            <a:r>
              <a:t/>
            </a:r>
            <a:endParaRPr>
              <a:solidFill>
                <a:srgbClr val="2F2F2F"/>
              </a:solidFill>
              <a:latin typeface="Montserrat"/>
              <a:ea typeface="Montserrat"/>
              <a:cs typeface="Montserrat"/>
              <a:sym typeface="Montserrat"/>
            </a:endParaRPr>
          </a:p>
        </p:txBody>
      </p:sp>
      <p:sp>
        <p:nvSpPr>
          <p:cNvPr id="282" name="Google Shape;282;p28"/>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9"/>
          <p:cNvSpPr txBox="1"/>
          <p:nvPr>
            <p:ph idx="1" type="body"/>
          </p:nvPr>
        </p:nvSpPr>
        <p:spPr>
          <a:xfrm>
            <a:off x="2865026" y="1114423"/>
            <a:ext cx="5304600" cy="3635427"/>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600"/>
              </a:spcBef>
              <a:spcAft>
                <a:spcPts val="0"/>
              </a:spcAft>
              <a:buSzPts val="1800"/>
              <a:buNone/>
            </a:pPr>
            <a:r>
              <a:rPr b="1" lang="en-CA">
                <a:solidFill>
                  <a:srgbClr val="2F2F2F"/>
                </a:solidFill>
                <a:latin typeface="Poppins"/>
                <a:ea typeface="Poppins"/>
                <a:cs typeface="Poppins"/>
                <a:sym typeface="Poppins"/>
              </a:rPr>
              <a:t>Resources and Documentation</a:t>
            </a:r>
            <a:endParaRPr/>
          </a:p>
          <a:p>
            <a:pPr indent="0" lvl="0" marL="0" rtl="0" algn="l">
              <a:lnSpc>
                <a:spcPct val="100000"/>
              </a:lnSpc>
              <a:spcBef>
                <a:spcPts val="600"/>
              </a:spcBef>
              <a:spcAft>
                <a:spcPts val="0"/>
              </a:spcAft>
              <a:buSzPts val="1800"/>
              <a:buNone/>
            </a:pPr>
            <a:r>
              <a:t/>
            </a:r>
            <a:endParaRPr sz="1600">
              <a:solidFill>
                <a:srgbClr val="2F2F2F"/>
              </a:solidFill>
              <a:latin typeface="Poppins"/>
              <a:ea typeface="Poppins"/>
              <a:cs typeface="Poppins"/>
              <a:sym typeface="Poppins"/>
            </a:endParaRPr>
          </a:p>
          <a:p>
            <a:pPr indent="-342900" lvl="0" marL="457200" rtl="0" algn="l">
              <a:lnSpc>
                <a:spcPct val="100000"/>
              </a:lnSpc>
              <a:spcBef>
                <a:spcPts val="600"/>
              </a:spcBef>
              <a:spcAft>
                <a:spcPts val="0"/>
              </a:spcAft>
              <a:buClr>
                <a:srgbClr val="2F2F2F"/>
              </a:buClr>
              <a:buSzPts val="1800"/>
              <a:buFont typeface="Poppins"/>
              <a:buChar char="◦"/>
            </a:pPr>
            <a:r>
              <a:rPr lang="en-CA">
                <a:solidFill>
                  <a:srgbClr val="2F2F2F"/>
                </a:solidFill>
                <a:latin typeface="Poppins"/>
                <a:ea typeface="Poppins"/>
                <a:cs typeface="Poppins"/>
                <a:sym typeface="Poppins"/>
              </a:rPr>
              <a:t>Graphic Design Matters – consider your slide look and feel, keep text minimal</a:t>
            </a:r>
            <a:endParaRPr>
              <a:latin typeface="Poppins"/>
              <a:ea typeface="Poppins"/>
              <a:cs typeface="Poppins"/>
              <a:sym typeface="Poppins"/>
            </a:endParaRPr>
          </a:p>
          <a:p>
            <a:pPr indent="-342900" lvl="0" marL="457200" rtl="0" algn="l">
              <a:lnSpc>
                <a:spcPct val="100000"/>
              </a:lnSpc>
              <a:spcBef>
                <a:spcPts val="600"/>
              </a:spcBef>
              <a:spcAft>
                <a:spcPts val="0"/>
              </a:spcAft>
              <a:buClr>
                <a:srgbClr val="2F2F2F"/>
              </a:buClr>
              <a:buSzPts val="1800"/>
              <a:buFont typeface="Poppins"/>
              <a:buChar char="◦"/>
            </a:pPr>
            <a:r>
              <a:rPr lang="en-CA">
                <a:solidFill>
                  <a:srgbClr val="2F2F2F"/>
                </a:solidFill>
                <a:latin typeface="Poppins"/>
                <a:ea typeface="Poppins"/>
                <a:cs typeface="Poppins"/>
                <a:sym typeface="Poppins"/>
              </a:rPr>
              <a:t>Offloading is key – what needs to be read and what can be moved into an activity</a:t>
            </a:r>
            <a:endParaRPr>
              <a:latin typeface="Poppins"/>
              <a:ea typeface="Poppins"/>
              <a:cs typeface="Poppins"/>
              <a:sym typeface="Poppins"/>
            </a:endParaRPr>
          </a:p>
          <a:p>
            <a:pPr indent="-342900" lvl="0" marL="457200" rtl="0" algn="l">
              <a:lnSpc>
                <a:spcPct val="100000"/>
              </a:lnSpc>
              <a:spcBef>
                <a:spcPts val="600"/>
              </a:spcBef>
              <a:spcAft>
                <a:spcPts val="0"/>
              </a:spcAft>
              <a:buClr>
                <a:srgbClr val="2F2F2F"/>
              </a:buClr>
              <a:buSzPts val="1800"/>
              <a:buFont typeface="Poppins"/>
              <a:buChar char="◦"/>
            </a:pPr>
            <a:r>
              <a:rPr lang="en-CA">
                <a:solidFill>
                  <a:srgbClr val="2F2F2F"/>
                </a:solidFill>
                <a:latin typeface="Poppins"/>
                <a:ea typeface="Poppins"/>
                <a:cs typeface="Poppins"/>
                <a:sym typeface="Poppins"/>
              </a:rPr>
              <a:t>Use learning aides such as videos, short readings </a:t>
            </a:r>
            <a:endParaRPr>
              <a:latin typeface="Poppins"/>
              <a:ea typeface="Poppins"/>
              <a:cs typeface="Poppins"/>
              <a:sym typeface="Poppins"/>
            </a:endParaRPr>
          </a:p>
          <a:p>
            <a:pPr indent="-342900" lvl="0" marL="457200" rtl="0" algn="l">
              <a:lnSpc>
                <a:spcPct val="100000"/>
              </a:lnSpc>
              <a:spcBef>
                <a:spcPts val="600"/>
              </a:spcBef>
              <a:spcAft>
                <a:spcPts val="0"/>
              </a:spcAft>
              <a:buClr>
                <a:srgbClr val="2F2F2F"/>
              </a:buClr>
              <a:buSzPts val="1800"/>
              <a:buFont typeface="Poppins"/>
              <a:buChar char="◦"/>
            </a:pPr>
            <a:r>
              <a:rPr lang="en-CA">
                <a:solidFill>
                  <a:srgbClr val="2F2F2F"/>
                </a:solidFill>
                <a:latin typeface="Poppins"/>
                <a:ea typeface="Poppins"/>
                <a:cs typeface="Poppins"/>
                <a:sym typeface="Poppins"/>
              </a:rPr>
              <a:t>Consider what learning aides can be moved out of the session </a:t>
            </a:r>
            <a:endParaRPr>
              <a:latin typeface="Poppins"/>
              <a:ea typeface="Poppins"/>
              <a:cs typeface="Poppins"/>
              <a:sym typeface="Poppins"/>
            </a:endParaRPr>
          </a:p>
          <a:p>
            <a:pPr indent="-342900" lvl="0" marL="457200" rtl="0" algn="l">
              <a:lnSpc>
                <a:spcPct val="100000"/>
              </a:lnSpc>
              <a:spcBef>
                <a:spcPts val="600"/>
              </a:spcBef>
              <a:spcAft>
                <a:spcPts val="0"/>
              </a:spcAft>
              <a:buClr>
                <a:srgbClr val="2F2F2F"/>
              </a:buClr>
              <a:buSzPts val="1800"/>
              <a:buFont typeface="Poppins"/>
              <a:buChar char="◦"/>
            </a:pPr>
            <a:r>
              <a:rPr lang="en-CA">
                <a:solidFill>
                  <a:srgbClr val="2F2F2F"/>
                </a:solidFill>
                <a:latin typeface="Poppins"/>
                <a:ea typeface="Poppins"/>
                <a:cs typeface="Poppins"/>
                <a:sym typeface="Poppins"/>
              </a:rPr>
              <a:t>You won’t know it all – use your learners! There are experts in the room. </a:t>
            </a:r>
            <a:endParaRPr>
              <a:latin typeface="Poppins"/>
              <a:ea typeface="Poppins"/>
              <a:cs typeface="Poppins"/>
              <a:sym typeface="Poppins"/>
            </a:endParaRPr>
          </a:p>
          <a:p>
            <a:pPr indent="-228600" lvl="0" marL="457200" rtl="0" algn="l">
              <a:lnSpc>
                <a:spcPct val="100000"/>
              </a:lnSpc>
              <a:spcBef>
                <a:spcPts val="1000"/>
              </a:spcBef>
              <a:spcAft>
                <a:spcPts val="0"/>
              </a:spcAft>
              <a:buClr>
                <a:srgbClr val="2F2F2F"/>
              </a:buClr>
              <a:buSzPts val="1800"/>
              <a:buFont typeface="Montserrat"/>
              <a:buNone/>
            </a:pPr>
            <a:r>
              <a:t/>
            </a:r>
            <a:endParaRPr>
              <a:solidFill>
                <a:srgbClr val="2F2F2F"/>
              </a:solidFill>
              <a:latin typeface="Montserrat"/>
              <a:ea typeface="Montserrat"/>
              <a:cs typeface="Montserrat"/>
              <a:sym typeface="Montserrat"/>
            </a:endParaRPr>
          </a:p>
          <a:p>
            <a:pPr indent="0" lvl="0" marL="114300" rtl="0" algn="l">
              <a:lnSpc>
                <a:spcPct val="100000"/>
              </a:lnSpc>
              <a:spcBef>
                <a:spcPts val="1000"/>
              </a:spcBef>
              <a:spcAft>
                <a:spcPts val="0"/>
              </a:spcAft>
              <a:buClr>
                <a:srgbClr val="2F2F2F"/>
              </a:buClr>
              <a:buSzPts val="1800"/>
              <a:buNone/>
            </a:pPr>
            <a:r>
              <a:t/>
            </a:r>
            <a:endParaRPr>
              <a:solidFill>
                <a:srgbClr val="2F2F2F"/>
              </a:solidFill>
              <a:latin typeface="Montserrat"/>
              <a:ea typeface="Montserrat"/>
              <a:cs typeface="Montserrat"/>
              <a:sym typeface="Montserrat"/>
            </a:endParaRPr>
          </a:p>
          <a:p>
            <a:pPr indent="-228600" lvl="0" marL="457200" rtl="0" algn="l">
              <a:lnSpc>
                <a:spcPct val="100000"/>
              </a:lnSpc>
              <a:spcBef>
                <a:spcPts val="1000"/>
              </a:spcBef>
              <a:spcAft>
                <a:spcPts val="0"/>
              </a:spcAft>
              <a:buClr>
                <a:srgbClr val="2F2F2F"/>
              </a:buClr>
              <a:buSzPts val="1800"/>
              <a:buFont typeface="Montserrat"/>
              <a:buNone/>
            </a:pPr>
            <a:r>
              <a:t/>
            </a:r>
            <a:endParaRPr>
              <a:solidFill>
                <a:srgbClr val="2F2F2F"/>
              </a:solidFill>
              <a:latin typeface="Montserrat"/>
              <a:ea typeface="Montserrat"/>
              <a:cs typeface="Montserrat"/>
              <a:sym typeface="Montserrat"/>
            </a:endParaRPr>
          </a:p>
          <a:p>
            <a:pPr indent="-228600" lvl="0" marL="457200" rtl="0" algn="l">
              <a:lnSpc>
                <a:spcPct val="100000"/>
              </a:lnSpc>
              <a:spcBef>
                <a:spcPts val="1000"/>
              </a:spcBef>
              <a:spcAft>
                <a:spcPts val="0"/>
              </a:spcAft>
              <a:buClr>
                <a:srgbClr val="2F2F2F"/>
              </a:buClr>
              <a:buSzPts val="1800"/>
              <a:buFont typeface="Montserrat"/>
              <a:buNone/>
            </a:pPr>
            <a:r>
              <a:t/>
            </a:r>
            <a:endParaRPr>
              <a:solidFill>
                <a:srgbClr val="2F2F2F"/>
              </a:solidFill>
              <a:latin typeface="Montserrat"/>
              <a:ea typeface="Montserrat"/>
              <a:cs typeface="Montserrat"/>
              <a:sym typeface="Montserrat"/>
            </a:endParaRPr>
          </a:p>
        </p:txBody>
      </p:sp>
      <p:sp>
        <p:nvSpPr>
          <p:cNvPr id="288" name="Google Shape;288;p29"/>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1" name="Shape 131"/>
        <p:cNvGrpSpPr/>
        <p:nvPr/>
      </p:nvGrpSpPr>
      <p:grpSpPr>
        <a:xfrm>
          <a:off x="0" y="0"/>
          <a:ext cx="0" cy="0"/>
          <a:chOff x="0" y="0"/>
          <a:chExt cx="0" cy="0"/>
        </a:xfrm>
      </p:grpSpPr>
      <p:sp>
        <p:nvSpPr>
          <p:cNvPr id="132" name="Google Shape;132;p3"/>
          <p:cNvSpPr txBox="1"/>
          <p:nvPr>
            <p:ph type="title"/>
          </p:nvPr>
        </p:nvSpPr>
        <p:spPr>
          <a:xfrm>
            <a:off x="4996025" y="2061445"/>
            <a:ext cx="3639600" cy="641100"/>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0"/>
              </a:spcBef>
              <a:spcAft>
                <a:spcPts val="0"/>
              </a:spcAft>
              <a:buSzPts val="1800"/>
              <a:buNone/>
            </a:pPr>
            <a:r>
              <a:rPr lang="en-CA" sz="2600">
                <a:solidFill>
                  <a:schemeClr val="dk1"/>
                </a:solidFill>
                <a:latin typeface="Poppins"/>
                <a:ea typeface="Poppins"/>
                <a:cs typeface="Poppins"/>
                <a:sym typeface="Poppins"/>
              </a:rPr>
              <a:t>Favourite Classroom Moment</a:t>
            </a:r>
            <a:endParaRPr sz="2600">
              <a:solidFill>
                <a:schemeClr val="dk1"/>
              </a:solidFill>
              <a:latin typeface="Poppins"/>
              <a:ea typeface="Poppins"/>
              <a:cs typeface="Poppins"/>
              <a:sym typeface="Poppins"/>
            </a:endParaRPr>
          </a:p>
        </p:txBody>
      </p:sp>
      <p:sp>
        <p:nvSpPr>
          <p:cNvPr id="133" name="Google Shape;133;p3"/>
          <p:cNvSpPr txBox="1"/>
          <p:nvPr>
            <p:ph idx="12" type="sldNum"/>
          </p:nvPr>
        </p:nvSpPr>
        <p:spPr>
          <a:xfrm>
            <a:off x="8635625" y="4751625"/>
            <a:ext cx="469800" cy="3915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pic>
        <p:nvPicPr>
          <p:cNvPr descr="A newspaper with a person on it&#10;&#10;Description automatically generated with medium confidence" id="134" name="Google Shape;134;p3"/>
          <p:cNvPicPr preferRelativeResize="0"/>
          <p:nvPr/>
        </p:nvPicPr>
        <p:blipFill rotWithShape="1">
          <a:blip r:embed="rId3">
            <a:alphaModFix/>
          </a:blip>
          <a:srcRect b="26349" l="0" r="0" t="26349"/>
          <a:stretch/>
        </p:blipFill>
        <p:spPr>
          <a:xfrm>
            <a:off x="445460" y="667793"/>
            <a:ext cx="3807914" cy="3807914"/>
          </a:xfrm>
          <a:prstGeom prst="ellipse">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0"/>
          <p:cNvSpPr txBox="1"/>
          <p:nvPr>
            <p:ph idx="1" type="body"/>
          </p:nvPr>
        </p:nvSpPr>
        <p:spPr>
          <a:xfrm>
            <a:off x="2865026" y="1114423"/>
            <a:ext cx="5304600" cy="3635427"/>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600"/>
              </a:spcBef>
              <a:spcAft>
                <a:spcPts val="0"/>
              </a:spcAft>
              <a:buSzPts val="1800"/>
              <a:buNone/>
            </a:pPr>
            <a:r>
              <a:rPr b="1" lang="en-CA">
                <a:solidFill>
                  <a:srgbClr val="2F2F2F"/>
                </a:solidFill>
                <a:latin typeface="Poppins"/>
                <a:ea typeface="Poppins"/>
                <a:cs typeface="Poppins"/>
                <a:sym typeface="Poppins"/>
              </a:rPr>
              <a:t>Tools and Activities</a:t>
            </a:r>
            <a:endParaRPr b="1">
              <a:solidFill>
                <a:srgbClr val="2F2F2F"/>
              </a:solidFill>
              <a:latin typeface="Poppins"/>
              <a:ea typeface="Poppins"/>
              <a:cs typeface="Poppins"/>
              <a:sym typeface="Poppins"/>
            </a:endParaRPr>
          </a:p>
          <a:p>
            <a:pPr indent="0" lvl="0" marL="0" rtl="0" algn="l">
              <a:lnSpc>
                <a:spcPct val="100000"/>
              </a:lnSpc>
              <a:spcBef>
                <a:spcPts val="600"/>
              </a:spcBef>
              <a:spcAft>
                <a:spcPts val="0"/>
              </a:spcAft>
              <a:buSzPts val="1800"/>
              <a:buNone/>
            </a:pPr>
            <a:r>
              <a:t/>
            </a:r>
            <a:endParaRPr sz="1600">
              <a:solidFill>
                <a:srgbClr val="2F2F2F"/>
              </a:solidFill>
              <a:latin typeface="Poppins"/>
              <a:ea typeface="Poppins"/>
              <a:cs typeface="Poppins"/>
              <a:sym typeface="Poppins"/>
            </a:endParaRPr>
          </a:p>
          <a:p>
            <a:pPr indent="-342900" lvl="0" marL="457200" rtl="0" algn="l">
              <a:lnSpc>
                <a:spcPct val="100000"/>
              </a:lnSpc>
              <a:spcBef>
                <a:spcPts val="600"/>
              </a:spcBef>
              <a:spcAft>
                <a:spcPts val="0"/>
              </a:spcAft>
              <a:buClr>
                <a:srgbClr val="2F2F2F"/>
              </a:buClr>
              <a:buSzPts val="1800"/>
              <a:buFont typeface="Poppins"/>
              <a:buChar char="◦"/>
            </a:pPr>
            <a:r>
              <a:rPr lang="en-CA">
                <a:solidFill>
                  <a:srgbClr val="2F2F2F"/>
                </a:solidFill>
                <a:latin typeface="Poppins"/>
                <a:ea typeface="Poppins"/>
                <a:cs typeface="Poppins"/>
                <a:sym typeface="Poppins"/>
              </a:rPr>
              <a:t>Plan to use tools and give instructions</a:t>
            </a:r>
            <a:endParaRPr>
              <a:latin typeface="Poppins"/>
              <a:ea typeface="Poppins"/>
              <a:cs typeface="Poppins"/>
              <a:sym typeface="Poppins"/>
            </a:endParaRPr>
          </a:p>
          <a:p>
            <a:pPr indent="-342900" lvl="0" marL="457200" rtl="0" algn="l">
              <a:lnSpc>
                <a:spcPct val="100000"/>
              </a:lnSpc>
              <a:spcBef>
                <a:spcPts val="600"/>
              </a:spcBef>
              <a:spcAft>
                <a:spcPts val="0"/>
              </a:spcAft>
              <a:buClr>
                <a:srgbClr val="2F2F2F"/>
              </a:buClr>
              <a:buSzPts val="1800"/>
              <a:buFont typeface="Poppins"/>
              <a:buChar char="◦"/>
            </a:pPr>
            <a:r>
              <a:rPr lang="en-CA">
                <a:solidFill>
                  <a:srgbClr val="2F2F2F"/>
                </a:solidFill>
                <a:latin typeface="Poppins"/>
                <a:ea typeface="Poppins"/>
                <a:cs typeface="Poppins"/>
                <a:sym typeface="Poppins"/>
              </a:rPr>
              <a:t>Be ready to pivot if the technology fails</a:t>
            </a:r>
            <a:endParaRPr>
              <a:latin typeface="Poppins"/>
              <a:ea typeface="Poppins"/>
              <a:cs typeface="Poppins"/>
              <a:sym typeface="Poppins"/>
            </a:endParaRPr>
          </a:p>
          <a:p>
            <a:pPr indent="-342900" lvl="0" marL="457200" rtl="0" algn="l">
              <a:lnSpc>
                <a:spcPct val="100000"/>
              </a:lnSpc>
              <a:spcBef>
                <a:spcPts val="1000"/>
              </a:spcBef>
              <a:spcAft>
                <a:spcPts val="0"/>
              </a:spcAft>
              <a:buClr>
                <a:srgbClr val="2F2F2F"/>
              </a:buClr>
              <a:buSzPts val="1800"/>
              <a:buFont typeface="Poppins"/>
              <a:buChar char="◦"/>
            </a:pPr>
            <a:r>
              <a:rPr lang="en-CA">
                <a:solidFill>
                  <a:srgbClr val="2F2F2F"/>
                </a:solidFill>
                <a:latin typeface="Poppins"/>
                <a:ea typeface="Poppins"/>
                <a:cs typeface="Poppins"/>
                <a:sym typeface="Poppins"/>
              </a:rPr>
              <a:t>Consider learner size – ideal classroom size around 25 and small groups at 4-5 </a:t>
            </a:r>
            <a:endParaRPr>
              <a:latin typeface="Poppins"/>
              <a:ea typeface="Poppins"/>
              <a:cs typeface="Poppins"/>
              <a:sym typeface="Poppins"/>
            </a:endParaRPr>
          </a:p>
          <a:p>
            <a:pPr indent="0" lvl="0" marL="114300" rtl="0" algn="l">
              <a:lnSpc>
                <a:spcPct val="100000"/>
              </a:lnSpc>
              <a:spcBef>
                <a:spcPts val="1000"/>
              </a:spcBef>
              <a:spcAft>
                <a:spcPts val="0"/>
              </a:spcAft>
              <a:buClr>
                <a:srgbClr val="2F2F2F"/>
              </a:buClr>
              <a:buSzPts val="1800"/>
              <a:buNone/>
            </a:pPr>
            <a:r>
              <a:t/>
            </a:r>
            <a:endParaRPr>
              <a:solidFill>
                <a:srgbClr val="2F2F2F"/>
              </a:solidFill>
              <a:latin typeface="Montserrat"/>
              <a:ea typeface="Montserrat"/>
              <a:cs typeface="Montserrat"/>
              <a:sym typeface="Montserrat"/>
            </a:endParaRPr>
          </a:p>
          <a:p>
            <a:pPr indent="-228600" lvl="0" marL="457200" rtl="0" algn="l">
              <a:lnSpc>
                <a:spcPct val="100000"/>
              </a:lnSpc>
              <a:spcBef>
                <a:spcPts val="1000"/>
              </a:spcBef>
              <a:spcAft>
                <a:spcPts val="0"/>
              </a:spcAft>
              <a:buClr>
                <a:srgbClr val="2F2F2F"/>
              </a:buClr>
              <a:buSzPts val="1800"/>
              <a:buFont typeface="Montserrat"/>
              <a:buNone/>
            </a:pPr>
            <a:r>
              <a:t/>
            </a:r>
            <a:endParaRPr>
              <a:solidFill>
                <a:srgbClr val="2F2F2F"/>
              </a:solidFill>
              <a:latin typeface="Montserrat"/>
              <a:ea typeface="Montserrat"/>
              <a:cs typeface="Montserrat"/>
              <a:sym typeface="Montserrat"/>
            </a:endParaRPr>
          </a:p>
          <a:p>
            <a:pPr indent="-228600" lvl="0" marL="457200" rtl="0" algn="l">
              <a:lnSpc>
                <a:spcPct val="100000"/>
              </a:lnSpc>
              <a:spcBef>
                <a:spcPts val="1000"/>
              </a:spcBef>
              <a:spcAft>
                <a:spcPts val="0"/>
              </a:spcAft>
              <a:buClr>
                <a:srgbClr val="2F2F2F"/>
              </a:buClr>
              <a:buSzPts val="1800"/>
              <a:buFont typeface="Montserrat"/>
              <a:buNone/>
            </a:pPr>
            <a:r>
              <a:t/>
            </a:r>
            <a:endParaRPr>
              <a:solidFill>
                <a:srgbClr val="2F2F2F"/>
              </a:solidFill>
              <a:latin typeface="Montserrat"/>
              <a:ea typeface="Montserrat"/>
              <a:cs typeface="Montserrat"/>
              <a:sym typeface="Montserrat"/>
            </a:endParaRPr>
          </a:p>
        </p:txBody>
      </p:sp>
      <p:sp>
        <p:nvSpPr>
          <p:cNvPr id="294" name="Google Shape;294;p30"/>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1"/>
          <p:cNvSpPr txBox="1"/>
          <p:nvPr>
            <p:ph idx="1" type="body"/>
          </p:nvPr>
        </p:nvSpPr>
        <p:spPr>
          <a:xfrm>
            <a:off x="2865026" y="1114423"/>
            <a:ext cx="5304600" cy="3635427"/>
          </a:xfrm>
          <a:prstGeom prst="rect">
            <a:avLst/>
          </a:prstGeom>
          <a:noFill/>
          <a:ln>
            <a:noFill/>
          </a:ln>
        </p:spPr>
        <p:txBody>
          <a:bodyPr anchorCtr="0" anchor="ctr" bIns="0" lIns="0" spcFirstLastPara="1" rIns="0" wrap="square" tIns="0">
            <a:noAutofit/>
          </a:bodyPr>
          <a:lstStyle/>
          <a:p>
            <a:pPr indent="0" lvl="0" marL="0" rtl="0" algn="l">
              <a:lnSpc>
                <a:spcPct val="100000"/>
              </a:lnSpc>
              <a:spcBef>
                <a:spcPts val="600"/>
              </a:spcBef>
              <a:spcAft>
                <a:spcPts val="0"/>
              </a:spcAft>
              <a:buSzPts val="1800"/>
              <a:buNone/>
            </a:pPr>
            <a:r>
              <a:rPr b="1" lang="en-CA">
                <a:solidFill>
                  <a:srgbClr val="2F2F2F"/>
                </a:solidFill>
                <a:latin typeface="Poppins"/>
                <a:ea typeface="Poppins"/>
                <a:cs typeface="Poppins"/>
                <a:sym typeface="Poppins"/>
              </a:rPr>
              <a:t>Pre and Post Session </a:t>
            </a:r>
            <a:endParaRPr/>
          </a:p>
          <a:p>
            <a:pPr indent="0" lvl="0" marL="0" rtl="0" algn="l">
              <a:lnSpc>
                <a:spcPct val="100000"/>
              </a:lnSpc>
              <a:spcBef>
                <a:spcPts val="600"/>
              </a:spcBef>
              <a:spcAft>
                <a:spcPts val="0"/>
              </a:spcAft>
              <a:buSzPts val="1800"/>
              <a:buNone/>
            </a:pPr>
            <a:r>
              <a:t/>
            </a:r>
            <a:endParaRPr sz="1600">
              <a:solidFill>
                <a:srgbClr val="2F2F2F"/>
              </a:solidFill>
              <a:latin typeface="Poppins"/>
              <a:ea typeface="Poppins"/>
              <a:cs typeface="Poppins"/>
              <a:sym typeface="Poppins"/>
            </a:endParaRPr>
          </a:p>
          <a:p>
            <a:pPr indent="-342900" lvl="0" marL="457200" rtl="0" algn="l">
              <a:lnSpc>
                <a:spcPct val="100000"/>
              </a:lnSpc>
              <a:spcBef>
                <a:spcPts val="600"/>
              </a:spcBef>
              <a:spcAft>
                <a:spcPts val="0"/>
              </a:spcAft>
              <a:buClr>
                <a:srgbClr val="2F2F2F"/>
              </a:buClr>
              <a:buSzPts val="1800"/>
              <a:buFont typeface="Poppins"/>
              <a:buChar char="◦"/>
            </a:pPr>
            <a:r>
              <a:rPr lang="en-CA">
                <a:solidFill>
                  <a:srgbClr val="2F2F2F"/>
                </a:solidFill>
                <a:latin typeface="Poppins"/>
                <a:ea typeface="Poppins"/>
                <a:cs typeface="Poppins"/>
                <a:sym typeface="Poppins"/>
              </a:rPr>
              <a:t>Consider what your learners can do on their own time – but know not everyone will come prepared </a:t>
            </a:r>
            <a:endParaRPr>
              <a:latin typeface="Poppins"/>
              <a:ea typeface="Poppins"/>
              <a:cs typeface="Poppins"/>
              <a:sym typeface="Poppins"/>
            </a:endParaRPr>
          </a:p>
          <a:p>
            <a:pPr indent="-342900" lvl="0" marL="457200" rtl="0" algn="l">
              <a:lnSpc>
                <a:spcPct val="100000"/>
              </a:lnSpc>
              <a:spcBef>
                <a:spcPts val="600"/>
              </a:spcBef>
              <a:spcAft>
                <a:spcPts val="0"/>
              </a:spcAft>
              <a:buClr>
                <a:srgbClr val="2F2F2F"/>
              </a:buClr>
              <a:buSzPts val="1800"/>
              <a:buFont typeface="Poppins"/>
              <a:buChar char="◦"/>
            </a:pPr>
            <a:r>
              <a:rPr lang="en-CA">
                <a:solidFill>
                  <a:srgbClr val="2F2F2F"/>
                </a:solidFill>
                <a:latin typeface="Poppins"/>
                <a:ea typeface="Poppins"/>
                <a:cs typeface="Poppins"/>
                <a:sym typeface="Poppins"/>
              </a:rPr>
              <a:t>Get feedback – at the start and end of your learning experience</a:t>
            </a:r>
            <a:endParaRPr>
              <a:latin typeface="Poppins"/>
              <a:ea typeface="Poppins"/>
              <a:cs typeface="Poppins"/>
              <a:sym typeface="Poppins"/>
            </a:endParaRPr>
          </a:p>
          <a:p>
            <a:pPr indent="-342900" lvl="0" marL="457200" rtl="0" algn="l">
              <a:lnSpc>
                <a:spcPct val="100000"/>
              </a:lnSpc>
              <a:spcBef>
                <a:spcPts val="1000"/>
              </a:spcBef>
              <a:spcAft>
                <a:spcPts val="0"/>
              </a:spcAft>
              <a:buClr>
                <a:srgbClr val="2F2F2F"/>
              </a:buClr>
              <a:buSzPts val="1800"/>
              <a:buFont typeface="Poppins"/>
              <a:buChar char="◦"/>
            </a:pPr>
            <a:r>
              <a:rPr lang="en-CA">
                <a:solidFill>
                  <a:srgbClr val="2F2F2F"/>
                </a:solidFill>
                <a:latin typeface="Poppins"/>
                <a:ea typeface="Poppins"/>
                <a:cs typeface="Poppins"/>
                <a:sym typeface="Poppins"/>
              </a:rPr>
              <a:t>Keep your door open – share ways to contact you out of the session</a:t>
            </a:r>
            <a:endParaRPr>
              <a:latin typeface="Poppins"/>
              <a:ea typeface="Poppins"/>
              <a:cs typeface="Poppins"/>
              <a:sym typeface="Poppins"/>
            </a:endParaRPr>
          </a:p>
          <a:p>
            <a:pPr indent="0" lvl="0" marL="114300" rtl="0" algn="l">
              <a:lnSpc>
                <a:spcPct val="100000"/>
              </a:lnSpc>
              <a:spcBef>
                <a:spcPts val="1000"/>
              </a:spcBef>
              <a:spcAft>
                <a:spcPts val="0"/>
              </a:spcAft>
              <a:buClr>
                <a:srgbClr val="2F2F2F"/>
              </a:buClr>
              <a:buSzPts val="1800"/>
              <a:buNone/>
            </a:pPr>
            <a:r>
              <a:t/>
            </a:r>
            <a:endParaRPr>
              <a:solidFill>
                <a:srgbClr val="2F2F2F"/>
              </a:solidFill>
              <a:latin typeface="Montserrat"/>
              <a:ea typeface="Montserrat"/>
              <a:cs typeface="Montserrat"/>
              <a:sym typeface="Montserrat"/>
            </a:endParaRPr>
          </a:p>
          <a:p>
            <a:pPr indent="-228600" lvl="0" marL="457200" rtl="0" algn="l">
              <a:lnSpc>
                <a:spcPct val="100000"/>
              </a:lnSpc>
              <a:spcBef>
                <a:spcPts val="1000"/>
              </a:spcBef>
              <a:spcAft>
                <a:spcPts val="0"/>
              </a:spcAft>
              <a:buClr>
                <a:srgbClr val="2F2F2F"/>
              </a:buClr>
              <a:buSzPts val="1800"/>
              <a:buFont typeface="Montserrat"/>
              <a:buNone/>
            </a:pPr>
            <a:r>
              <a:t/>
            </a:r>
            <a:endParaRPr>
              <a:solidFill>
                <a:srgbClr val="2F2F2F"/>
              </a:solidFill>
              <a:latin typeface="Montserrat"/>
              <a:ea typeface="Montserrat"/>
              <a:cs typeface="Montserrat"/>
              <a:sym typeface="Montserrat"/>
            </a:endParaRPr>
          </a:p>
          <a:p>
            <a:pPr indent="-228600" lvl="0" marL="457200" rtl="0" algn="l">
              <a:lnSpc>
                <a:spcPct val="100000"/>
              </a:lnSpc>
              <a:spcBef>
                <a:spcPts val="1000"/>
              </a:spcBef>
              <a:spcAft>
                <a:spcPts val="0"/>
              </a:spcAft>
              <a:buClr>
                <a:srgbClr val="2F2F2F"/>
              </a:buClr>
              <a:buSzPts val="1800"/>
              <a:buFont typeface="Montserrat"/>
              <a:buNone/>
            </a:pPr>
            <a:r>
              <a:t/>
            </a:r>
            <a:endParaRPr>
              <a:solidFill>
                <a:srgbClr val="2F2F2F"/>
              </a:solidFill>
              <a:latin typeface="Montserrat"/>
              <a:ea typeface="Montserrat"/>
              <a:cs typeface="Montserrat"/>
              <a:sym typeface="Montserrat"/>
            </a:endParaRPr>
          </a:p>
        </p:txBody>
      </p:sp>
      <p:sp>
        <p:nvSpPr>
          <p:cNvPr id="300" name="Google Shape;300;p31"/>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4" name="Shape 304"/>
        <p:cNvGrpSpPr/>
        <p:nvPr/>
      </p:nvGrpSpPr>
      <p:grpSpPr>
        <a:xfrm>
          <a:off x="0" y="0"/>
          <a:ext cx="0" cy="0"/>
          <a:chOff x="0" y="0"/>
          <a:chExt cx="0" cy="0"/>
        </a:xfrm>
      </p:grpSpPr>
      <p:sp>
        <p:nvSpPr>
          <p:cNvPr id="305" name="Google Shape;305;p32"/>
          <p:cNvSpPr txBox="1"/>
          <p:nvPr>
            <p:ph type="ctrTitle"/>
          </p:nvPr>
        </p:nvSpPr>
        <p:spPr>
          <a:xfrm>
            <a:off x="2169925" y="1811950"/>
            <a:ext cx="4804200" cy="115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600"/>
              <a:buNone/>
            </a:pPr>
            <a:r>
              <a:rPr b="1" lang="en-CA">
                <a:solidFill>
                  <a:schemeClr val="dk1"/>
                </a:solidFill>
              </a:rPr>
              <a:t>Recap and </a:t>
            </a:r>
            <a:r>
              <a:rPr b="1" lang="en-CA">
                <a:solidFill>
                  <a:schemeClr val="dk1"/>
                </a:solidFill>
              </a:rPr>
              <a:t>What’s Next?</a:t>
            </a:r>
            <a:endParaRPr b="1">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09" name="Shape 309"/>
        <p:cNvGrpSpPr/>
        <p:nvPr/>
      </p:nvGrpSpPr>
      <p:grpSpPr>
        <a:xfrm>
          <a:off x="0" y="0"/>
          <a:ext cx="0" cy="0"/>
          <a:chOff x="0" y="0"/>
          <a:chExt cx="0" cy="0"/>
        </a:xfrm>
      </p:grpSpPr>
      <p:sp>
        <p:nvSpPr>
          <p:cNvPr id="310" name="Google Shape;310;p33"/>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sp>
        <p:nvSpPr>
          <p:cNvPr id="311" name="Google Shape;311;p33"/>
          <p:cNvSpPr txBox="1"/>
          <p:nvPr/>
        </p:nvSpPr>
        <p:spPr>
          <a:xfrm>
            <a:off x="1293400" y="487950"/>
            <a:ext cx="6825900" cy="45081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600"/>
              </a:spcBef>
              <a:spcAft>
                <a:spcPts val="0"/>
              </a:spcAft>
              <a:buNone/>
            </a:pPr>
            <a:r>
              <a:rPr b="1" i="0" lang="en-CA" sz="1800" u="none" cap="none" strike="noStrike">
                <a:solidFill>
                  <a:srgbClr val="2F2F2F"/>
                </a:solidFill>
                <a:latin typeface="Poppins"/>
                <a:ea typeface="Poppins"/>
                <a:cs typeface="Poppins"/>
                <a:sym typeface="Poppins"/>
              </a:rPr>
              <a:t>Next Session</a:t>
            </a:r>
            <a:endParaRPr sz="1800"/>
          </a:p>
          <a:p>
            <a:pPr indent="0" lvl="0" marL="0" marR="0" rtl="0" algn="l">
              <a:lnSpc>
                <a:spcPct val="100000"/>
              </a:lnSpc>
              <a:spcBef>
                <a:spcPts val="600"/>
              </a:spcBef>
              <a:spcAft>
                <a:spcPts val="0"/>
              </a:spcAft>
              <a:buNone/>
            </a:pPr>
            <a:r>
              <a:rPr b="0" i="0" lang="en-CA" sz="1800" u="none" cap="none" strike="noStrike">
                <a:solidFill>
                  <a:srgbClr val="2F2F2F"/>
                </a:solidFill>
                <a:latin typeface="Poppins"/>
                <a:ea typeface="Poppins"/>
                <a:cs typeface="Poppins"/>
                <a:sym typeface="Poppins"/>
              </a:rPr>
              <a:t>We will cover different workshop styles, from presentation to facilitation. </a:t>
            </a:r>
            <a:endParaRPr sz="1800"/>
          </a:p>
          <a:p>
            <a:pPr indent="0" lvl="0" marL="0" marR="0" rtl="0" algn="l">
              <a:lnSpc>
                <a:spcPct val="100000"/>
              </a:lnSpc>
              <a:spcBef>
                <a:spcPts val="600"/>
              </a:spcBef>
              <a:spcAft>
                <a:spcPts val="0"/>
              </a:spcAft>
              <a:buNone/>
            </a:pPr>
            <a:r>
              <a:rPr b="0" i="0" lang="en-CA" sz="1800" u="none" cap="none" strike="noStrike">
                <a:solidFill>
                  <a:srgbClr val="2F2F2F"/>
                </a:solidFill>
                <a:latin typeface="Poppins"/>
                <a:ea typeface="Poppins"/>
                <a:cs typeface="Poppins"/>
                <a:sym typeface="Poppins"/>
              </a:rPr>
              <a:t>We will explore cool tools to support our sessions. </a:t>
            </a:r>
            <a:endParaRPr sz="1800"/>
          </a:p>
          <a:p>
            <a:pPr indent="0" lvl="0" marL="0" marR="0" rtl="0" algn="l">
              <a:lnSpc>
                <a:spcPct val="100000"/>
              </a:lnSpc>
              <a:spcBef>
                <a:spcPts val="600"/>
              </a:spcBef>
              <a:spcAft>
                <a:spcPts val="0"/>
              </a:spcAft>
              <a:buNone/>
            </a:pPr>
            <a:r>
              <a:rPr b="0" i="0" lang="en-CA" sz="1800" u="none" cap="none" strike="noStrike">
                <a:solidFill>
                  <a:srgbClr val="2F2F2F"/>
                </a:solidFill>
                <a:latin typeface="Poppins"/>
                <a:ea typeface="Poppins"/>
                <a:cs typeface="Poppins"/>
                <a:sym typeface="Poppins"/>
              </a:rPr>
              <a:t>We will cover giving feedback to co-facilitators.</a:t>
            </a:r>
            <a:endParaRPr b="0" i="0" sz="1800" u="none" cap="none" strike="noStrike">
              <a:solidFill>
                <a:srgbClr val="2F2F2F"/>
              </a:solidFill>
              <a:latin typeface="Poppins"/>
              <a:ea typeface="Poppins"/>
              <a:cs typeface="Poppins"/>
              <a:sym typeface="Poppins"/>
            </a:endParaRPr>
          </a:p>
          <a:p>
            <a:pPr indent="0" lvl="0" marL="0" marR="0" rtl="0" algn="l">
              <a:lnSpc>
                <a:spcPct val="100000"/>
              </a:lnSpc>
              <a:spcBef>
                <a:spcPts val="600"/>
              </a:spcBef>
              <a:spcAft>
                <a:spcPts val="0"/>
              </a:spcAft>
              <a:buNone/>
            </a:pPr>
            <a:r>
              <a:t/>
            </a:r>
            <a:endParaRPr b="1" i="0" sz="1800" u="none" cap="none" strike="noStrike">
              <a:solidFill>
                <a:srgbClr val="2F2F2F"/>
              </a:solidFill>
              <a:latin typeface="Poppins"/>
              <a:ea typeface="Poppins"/>
              <a:cs typeface="Poppins"/>
              <a:sym typeface="Poppins"/>
            </a:endParaRPr>
          </a:p>
          <a:p>
            <a:pPr indent="0" lvl="0" marL="0" marR="0" rtl="0" algn="l">
              <a:lnSpc>
                <a:spcPct val="100000"/>
              </a:lnSpc>
              <a:spcBef>
                <a:spcPts val="600"/>
              </a:spcBef>
              <a:spcAft>
                <a:spcPts val="0"/>
              </a:spcAft>
              <a:buNone/>
            </a:pPr>
            <a:r>
              <a:rPr b="1" i="0" lang="en-CA" sz="1800" u="none" cap="none" strike="noStrike">
                <a:solidFill>
                  <a:srgbClr val="2F2F2F"/>
                </a:solidFill>
                <a:latin typeface="Poppins"/>
                <a:ea typeface="Poppins"/>
                <a:cs typeface="Poppins"/>
                <a:sym typeface="Poppins"/>
              </a:rPr>
              <a:t>Practice Sessions </a:t>
            </a:r>
            <a:endParaRPr sz="1800"/>
          </a:p>
          <a:p>
            <a:pPr indent="0" lvl="0" marL="114300" marR="0" rtl="0" algn="l">
              <a:lnSpc>
                <a:spcPct val="100000"/>
              </a:lnSpc>
              <a:spcBef>
                <a:spcPts val="1000"/>
              </a:spcBef>
              <a:spcAft>
                <a:spcPts val="0"/>
              </a:spcAft>
              <a:buNone/>
            </a:pPr>
            <a:r>
              <a:rPr b="0" i="0" lang="en-CA" sz="1800" u="none" cap="none" strike="noStrike">
                <a:solidFill>
                  <a:srgbClr val="2F2F2F"/>
                </a:solidFill>
                <a:latin typeface="Poppins"/>
                <a:ea typeface="Poppins"/>
                <a:cs typeface="Poppins"/>
                <a:sym typeface="Poppins"/>
              </a:rPr>
              <a:t>20 minute session </a:t>
            </a:r>
            <a:endParaRPr sz="1800"/>
          </a:p>
          <a:p>
            <a:pPr indent="0" lvl="0" marL="114300" marR="0" rtl="0" algn="l">
              <a:lnSpc>
                <a:spcPct val="100000"/>
              </a:lnSpc>
              <a:spcBef>
                <a:spcPts val="1000"/>
              </a:spcBef>
              <a:spcAft>
                <a:spcPts val="0"/>
              </a:spcAft>
              <a:buNone/>
            </a:pPr>
            <a:r>
              <a:rPr b="0" i="0" lang="en-CA" sz="1800" u="none" cap="none" strike="noStrike">
                <a:solidFill>
                  <a:srgbClr val="2F2F2F"/>
                </a:solidFill>
                <a:latin typeface="Poppins"/>
                <a:ea typeface="Poppins"/>
                <a:cs typeface="Poppins"/>
                <a:sym typeface="Poppins"/>
              </a:rPr>
              <a:t>Guidelines – use one tool and one activity on a topic of your choice. </a:t>
            </a:r>
            <a:endParaRPr sz="1800"/>
          </a:p>
          <a:p>
            <a:pPr indent="0" lvl="0" marL="114300" marR="0" rtl="0" algn="l">
              <a:lnSpc>
                <a:spcPct val="100000"/>
              </a:lnSpc>
              <a:spcBef>
                <a:spcPts val="1000"/>
              </a:spcBef>
              <a:spcAft>
                <a:spcPts val="0"/>
              </a:spcAft>
              <a:buNone/>
            </a:pPr>
            <a:r>
              <a:rPr b="0" i="0" lang="en-CA" sz="1800" u="none" cap="none" strike="noStrike">
                <a:solidFill>
                  <a:srgbClr val="2F2F2F"/>
                </a:solidFill>
                <a:latin typeface="Poppins"/>
                <a:ea typeface="Poppins"/>
                <a:cs typeface="Poppins"/>
                <a:sym typeface="Poppins"/>
              </a:rPr>
              <a:t>Sign up for your slot </a:t>
            </a:r>
            <a:r>
              <a:rPr b="0" i="0" lang="en-CA" sz="1800" u="sng" cap="none" strike="noStrike">
                <a:solidFill>
                  <a:srgbClr val="2F2F2F"/>
                </a:solidFill>
                <a:latin typeface="Poppins"/>
                <a:ea typeface="Poppins"/>
                <a:cs typeface="Poppins"/>
                <a:sym typeface="Poppins"/>
                <a:hlinkClick r:id="rId3">
                  <a:extLst>
                    <a:ext uri="{A12FA001-AC4F-418D-AE19-62706E023703}">
                      <ahyp:hlinkClr val="tx"/>
                    </a:ext>
                  </a:extLst>
                </a:hlinkClick>
              </a:rPr>
              <a:t>here.</a:t>
            </a:r>
            <a:r>
              <a:rPr b="0" i="0" lang="en-CA" sz="1800" u="none" cap="none" strike="noStrike">
                <a:solidFill>
                  <a:srgbClr val="2F2F2F"/>
                </a:solidFill>
                <a:latin typeface="Poppins"/>
                <a:ea typeface="Poppins"/>
                <a:cs typeface="Poppins"/>
                <a:sym typeface="Poppins"/>
              </a:rPr>
              <a:t> </a:t>
            </a:r>
            <a:endParaRPr sz="1800"/>
          </a:p>
          <a:p>
            <a:pPr indent="-228600" lvl="0" marL="457200" marR="0" rtl="0" algn="l">
              <a:lnSpc>
                <a:spcPct val="100000"/>
              </a:lnSpc>
              <a:spcBef>
                <a:spcPts val="1000"/>
              </a:spcBef>
              <a:spcAft>
                <a:spcPts val="0"/>
              </a:spcAft>
              <a:buClr>
                <a:srgbClr val="2F2F2F"/>
              </a:buClr>
              <a:buSzPts val="1800"/>
              <a:buFont typeface="Montserrat"/>
              <a:buNone/>
            </a:pPr>
            <a:r>
              <a:t/>
            </a:r>
            <a:endParaRPr b="0" i="0" sz="1400" u="none" cap="none" strike="noStrike">
              <a:solidFill>
                <a:srgbClr val="2F2F2F"/>
              </a:solidFill>
              <a:latin typeface="Poppins"/>
              <a:ea typeface="Poppins"/>
              <a:cs typeface="Poppins"/>
              <a:sym typeface="Poppins"/>
            </a:endParaRPr>
          </a:p>
          <a:p>
            <a:pPr indent="-228600" lvl="0" marL="457200" marR="0" rtl="0" algn="l">
              <a:lnSpc>
                <a:spcPct val="100000"/>
              </a:lnSpc>
              <a:spcBef>
                <a:spcPts val="1000"/>
              </a:spcBef>
              <a:spcAft>
                <a:spcPts val="0"/>
              </a:spcAft>
              <a:buClr>
                <a:srgbClr val="2F2F2F"/>
              </a:buClr>
              <a:buSzPts val="1800"/>
              <a:buFont typeface="Montserrat"/>
              <a:buNone/>
            </a:pPr>
            <a:r>
              <a:t/>
            </a:r>
            <a:endParaRPr b="0" i="0" sz="1400" u="none" cap="none" strike="noStrike">
              <a:solidFill>
                <a:srgbClr val="2F2F2F"/>
              </a:solidFill>
              <a:latin typeface="Poppins"/>
              <a:ea typeface="Poppins"/>
              <a:cs typeface="Poppins"/>
              <a:sym typeface="Poppi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4"/>
          <p:cNvSpPr txBox="1"/>
          <p:nvPr>
            <p:ph idx="1" type="body"/>
          </p:nvPr>
        </p:nvSpPr>
        <p:spPr>
          <a:xfrm>
            <a:off x="3844325" y="805325"/>
            <a:ext cx="4724400" cy="3540600"/>
          </a:xfrm>
          <a:prstGeom prst="rect">
            <a:avLst/>
          </a:prstGeom>
          <a:noFill/>
          <a:ln>
            <a:noFill/>
          </a:ln>
        </p:spPr>
        <p:txBody>
          <a:bodyPr anchorCtr="0" anchor="t" bIns="0" lIns="0" spcFirstLastPara="1" rIns="0" wrap="square" tIns="0">
            <a:noAutofit/>
          </a:bodyPr>
          <a:lstStyle/>
          <a:p>
            <a:pPr indent="0" lvl="0" marL="63500" rtl="0" algn="l">
              <a:lnSpc>
                <a:spcPct val="100000"/>
              </a:lnSpc>
              <a:spcBef>
                <a:spcPts val="600"/>
              </a:spcBef>
              <a:spcAft>
                <a:spcPts val="0"/>
              </a:spcAft>
              <a:buClr>
                <a:srgbClr val="2F2F2F"/>
              </a:buClr>
              <a:buSzPts val="2600"/>
              <a:buNone/>
            </a:pPr>
            <a:r>
              <a:t/>
            </a:r>
            <a:endParaRPr sz="1600">
              <a:solidFill>
                <a:schemeClr val="dk1"/>
              </a:solidFill>
              <a:latin typeface="Poppins"/>
              <a:ea typeface="Poppins"/>
              <a:cs typeface="Poppins"/>
              <a:sym typeface="Poppins"/>
            </a:endParaRPr>
          </a:p>
          <a:p>
            <a:pPr indent="0" lvl="0" marL="63500" rtl="0" algn="l">
              <a:lnSpc>
                <a:spcPct val="100000"/>
              </a:lnSpc>
              <a:spcBef>
                <a:spcPts val="600"/>
              </a:spcBef>
              <a:spcAft>
                <a:spcPts val="0"/>
              </a:spcAft>
              <a:buClr>
                <a:srgbClr val="2F2F2F"/>
              </a:buClr>
              <a:buSzPts val="2600"/>
              <a:buNone/>
            </a:pPr>
            <a:r>
              <a:rPr lang="en-CA">
                <a:solidFill>
                  <a:schemeClr val="dk1"/>
                </a:solidFill>
                <a:latin typeface="Poppins"/>
                <a:ea typeface="Poppins"/>
                <a:cs typeface="Poppins"/>
                <a:sym typeface="Poppins"/>
              </a:rPr>
              <a:t>Learning Objectives</a:t>
            </a:r>
            <a:endParaRPr/>
          </a:p>
          <a:p>
            <a:pPr indent="0" lvl="0" marL="63500" rtl="0" algn="l">
              <a:lnSpc>
                <a:spcPct val="100000"/>
              </a:lnSpc>
              <a:spcBef>
                <a:spcPts val="600"/>
              </a:spcBef>
              <a:spcAft>
                <a:spcPts val="0"/>
              </a:spcAft>
              <a:buClr>
                <a:srgbClr val="2F2F2F"/>
              </a:buClr>
              <a:buSzPts val="2600"/>
              <a:buNone/>
            </a:pPr>
            <a:r>
              <a:t/>
            </a:r>
            <a:endParaRPr b="1">
              <a:solidFill>
                <a:schemeClr val="dk1"/>
              </a:solidFill>
              <a:latin typeface="Poppins"/>
              <a:ea typeface="Poppins"/>
              <a:cs typeface="Poppins"/>
              <a:sym typeface="Poppins"/>
            </a:endParaRPr>
          </a:p>
          <a:p>
            <a:pPr indent="-342900" lvl="0" marL="431800" rtl="0" algn="l">
              <a:lnSpc>
                <a:spcPct val="100000"/>
              </a:lnSpc>
              <a:spcBef>
                <a:spcPts val="0"/>
              </a:spcBef>
              <a:spcAft>
                <a:spcPts val="0"/>
              </a:spcAft>
              <a:buClr>
                <a:schemeClr val="dk1"/>
              </a:buClr>
              <a:buSzPts val="1800"/>
              <a:buFont typeface="Varela Round"/>
              <a:buAutoNum type="arabicPeriod"/>
            </a:pPr>
            <a:r>
              <a:rPr lang="en-CA">
                <a:solidFill>
                  <a:schemeClr val="dk1"/>
                </a:solidFill>
                <a:latin typeface="Poppins"/>
                <a:ea typeface="Poppins"/>
                <a:cs typeface="Poppins"/>
                <a:sym typeface="Poppins"/>
              </a:rPr>
              <a:t>Identify the needs of adult learners to design successful learning experiences</a:t>
            </a:r>
            <a:endParaRPr/>
          </a:p>
          <a:p>
            <a:pPr indent="-342900" lvl="0" marL="431800" rtl="0" algn="l">
              <a:lnSpc>
                <a:spcPct val="100000"/>
              </a:lnSpc>
              <a:spcBef>
                <a:spcPts val="0"/>
              </a:spcBef>
              <a:spcAft>
                <a:spcPts val="0"/>
              </a:spcAft>
              <a:buClr>
                <a:schemeClr val="dk1"/>
              </a:buClr>
              <a:buSzPts val="1800"/>
              <a:buFont typeface="Varela Round"/>
              <a:buAutoNum type="arabicPeriod"/>
            </a:pPr>
            <a:r>
              <a:rPr lang="en-CA">
                <a:solidFill>
                  <a:schemeClr val="dk1"/>
                </a:solidFill>
                <a:latin typeface="Poppins"/>
                <a:ea typeface="Poppins"/>
                <a:cs typeface="Poppins"/>
                <a:sym typeface="Poppins"/>
              </a:rPr>
              <a:t>Build our knowledge of instructional design theories </a:t>
            </a:r>
            <a:endParaRPr/>
          </a:p>
          <a:p>
            <a:pPr indent="-342900" lvl="0" marL="431800" rtl="0" algn="l">
              <a:lnSpc>
                <a:spcPct val="100000"/>
              </a:lnSpc>
              <a:spcBef>
                <a:spcPts val="0"/>
              </a:spcBef>
              <a:spcAft>
                <a:spcPts val="0"/>
              </a:spcAft>
              <a:buClr>
                <a:schemeClr val="dk1"/>
              </a:buClr>
              <a:buSzPts val="1800"/>
              <a:buFont typeface="Varela Round"/>
              <a:buAutoNum type="arabicPeriod"/>
            </a:pPr>
            <a:r>
              <a:rPr lang="en-CA">
                <a:solidFill>
                  <a:schemeClr val="dk1"/>
                </a:solidFill>
                <a:latin typeface="Poppins"/>
                <a:ea typeface="Poppins"/>
                <a:cs typeface="Poppins"/>
                <a:sym typeface="Poppins"/>
              </a:rPr>
              <a:t>Establish best practices for a learning experience</a:t>
            </a:r>
            <a:endParaRPr/>
          </a:p>
          <a:p>
            <a:pPr indent="0" lvl="0" marL="88900" rtl="0" algn="l">
              <a:lnSpc>
                <a:spcPct val="100000"/>
              </a:lnSpc>
              <a:spcBef>
                <a:spcPts val="0"/>
              </a:spcBef>
              <a:spcAft>
                <a:spcPts val="0"/>
              </a:spcAft>
              <a:buClr>
                <a:schemeClr val="dk1"/>
              </a:buClr>
              <a:buSzPts val="1600"/>
              <a:buNone/>
            </a:pPr>
            <a:r>
              <a:t/>
            </a:r>
            <a:endParaRPr b="1" sz="1600">
              <a:latin typeface="Poppins"/>
              <a:ea typeface="Poppins"/>
              <a:cs typeface="Poppins"/>
              <a:sym typeface="Poppins"/>
            </a:endParaRPr>
          </a:p>
          <a:p>
            <a:pPr indent="0" lvl="0" marL="0" rtl="0" algn="l">
              <a:lnSpc>
                <a:spcPct val="100000"/>
              </a:lnSpc>
              <a:spcBef>
                <a:spcPts val="1000"/>
              </a:spcBef>
              <a:spcAft>
                <a:spcPts val="1000"/>
              </a:spcAft>
              <a:buSzPts val="1800"/>
              <a:buNone/>
            </a:pPr>
            <a:r>
              <a:t/>
            </a:r>
            <a:endParaRPr b="1" sz="1600">
              <a:latin typeface="Poppins"/>
              <a:ea typeface="Poppins"/>
              <a:cs typeface="Poppins"/>
              <a:sym typeface="Poppins"/>
            </a:endParaRPr>
          </a:p>
        </p:txBody>
      </p:sp>
      <p:sp>
        <p:nvSpPr>
          <p:cNvPr id="140" name="Google Shape;140;p4"/>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CA"/>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5"/>
          <p:cNvSpPr txBox="1"/>
          <p:nvPr>
            <p:ph idx="1" type="body"/>
          </p:nvPr>
        </p:nvSpPr>
        <p:spPr>
          <a:xfrm>
            <a:off x="3844325" y="805325"/>
            <a:ext cx="4724400" cy="3540600"/>
          </a:xfrm>
          <a:prstGeom prst="rect">
            <a:avLst/>
          </a:prstGeom>
          <a:noFill/>
          <a:ln>
            <a:noFill/>
          </a:ln>
        </p:spPr>
        <p:txBody>
          <a:bodyPr anchorCtr="0" anchor="t" bIns="0" lIns="0" spcFirstLastPara="1" rIns="0" wrap="square" tIns="0">
            <a:noAutofit/>
          </a:bodyPr>
          <a:lstStyle/>
          <a:p>
            <a:pPr indent="0" lvl="0" marL="63500" rtl="0" algn="l">
              <a:lnSpc>
                <a:spcPct val="100000"/>
              </a:lnSpc>
              <a:spcBef>
                <a:spcPts val="600"/>
              </a:spcBef>
              <a:spcAft>
                <a:spcPts val="0"/>
              </a:spcAft>
              <a:buClr>
                <a:srgbClr val="2F2F2F"/>
              </a:buClr>
              <a:buSzPts val="2600"/>
              <a:buNone/>
            </a:pPr>
            <a:r>
              <a:t/>
            </a:r>
            <a:endParaRPr sz="1600">
              <a:solidFill>
                <a:schemeClr val="dk1"/>
              </a:solidFill>
              <a:latin typeface="Poppins"/>
              <a:ea typeface="Poppins"/>
              <a:cs typeface="Poppins"/>
              <a:sym typeface="Poppins"/>
            </a:endParaRPr>
          </a:p>
          <a:p>
            <a:pPr indent="0" lvl="0" marL="63500" rtl="0" algn="l">
              <a:lnSpc>
                <a:spcPct val="100000"/>
              </a:lnSpc>
              <a:spcBef>
                <a:spcPts val="600"/>
              </a:spcBef>
              <a:spcAft>
                <a:spcPts val="0"/>
              </a:spcAft>
              <a:buClr>
                <a:srgbClr val="2F2F2F"/>
              </a:buClr>
              <a:buSzPts val="2600"/>
              <a:buNone/>
            </a:pPr>
            <a:r>
              <a:rPr lang="en-CA">
                <a:solidFill>
                  <a:schemeClr val="dk1"/>
                </a:solidFill>
                <a:latin typeface="Poppins"/>
                <a:ea typeface="Poppins"/>
                <a:cs typeface="Poppins"/>
                <a:sym typeface="Poppins"/>
              </a:rPr>
              <a:t>Agenda</a:t>
            </a:r>
            <a:endParaRPr/>
          </a:p>
          <a:p>
            <a:pPr indent="0" lvl="0" marL="63500" rtl="0" algn="l">
              <a:lnSpc>
                <a:spcPct val="100000"/>
              </a:lnSpc>
              <a:spcBef>
                <a:spcPts val="600"/>
              </a:spcBef>
              <a:spcAft>
                <a:spcPts val="0"/>
              </a:spcAft>
              <a:buClr>
                <a:srgbClr val="2F2F2F"/>
              </a:buClr>
              <a:buSzPts val="2600"/>
              <a:buNone/>
            </a:pPr>
            <a:r>
              <a:t/>
            </a:r>
            <a:endParaRPr b="1">
              <a:solidFill>
                <a:schemeClr val="dk1"/>
              </a:solidFill>
              <a:latin typeface="Poppins"/>
              <a:ea typeface="Poppins"/>
              <a:cs typeface="Poppins"/>
              <a:sym typeface="Poppins"/>
            </a:endParaRPr>
          </a:p>
          <a:p>
            <a:pPr indent="-342900" lvl="0" marL="431800" rtl="0" algn="l">
              <a:lnSpc>
                <a:spcPct val="100000"/>
              </a:lnSpc>
              <a:spcBef>
                <a:spcPts val="0"/>
              </a:spcBef>
              <a:spcAft>
                <a:spcPts val="0"/>
              </a:spcAft>
              <a:buClr>
                <a:schemeClr val="dk1"/>
              </a:buClr>
              <a:buSzPts val="1800"/>
              <a:buAutoNum type="arabicPeriod"/>
            </a:pPr>
            <a:r>
              <a:rPr lang="en-CA">
                <a:solidFill>
                  <a:srgbClr val="2F2F2F"/>
                </a:solidFill>
                <a:latin typeface="Poppins"/>
                <a:ea typeface="Poppins"/>
                <a:cs typeface="Poppins"/>
                <a:sym typeface="Poppins"/>
              </a:rPr>
              <a:t>Adult Learner Needs (15 min) </a:t>
            </a:r>
            <a:endParaRPr/>
          </a:p>
          <a:p>
            <a:pPr indent="-342900" lvl="0" marL="431800" rtl="0" algn="l">
              <a:lnSpc>
                <a:spcPct val="100000"/>
              </a:lnSpc>
              <a:spcBef>
                <a:spcPts val="0"/>
              </a:spcBef>
              <a:spcAft>
                <a:spcPts val="0"/>
              </a:spcAft>
              <a:buClr>
                <a:schemeClr val="dk1"/>
              </a:buClr>
              <a:buSzPts val="1800"/>
              <a:buAutoNum type="arabicPeriod"/>
            </a:pPr>
            <a:r>
              <a:rPr lang="en-CA">
                <a:solidFill>
                  <a:srgbClr val="2F2F2F"/>
                </a:solidFill>
                <a:latin typeface="Poppins"/>
                <a:ea typeface="Poppins"/>
                <a:cs typeface="Poppins"/>
                <a:sym typeface="Poppins"/>
              </a:rPr>
              <a:t>Frameworks for Designing a Learning Session (30 min)</a:t>
            </a:r>
            <a:endParaRPr/>
          </a:p>
          <a:p>
            <a:pPr indent="-342900" lvl="0" marL="431800" rtl="0" algn="l">
              <a:lnSpc>
                <a:spcPct val="100000"/>
              </a:lnSpc>
              <a:spcBef>
                <a:spcPts val="0"/>
              </a:spcBef>
              <a:spcAft>
                <a:spcPts val="0"/>
              </a:spcAft>
              <a:buClr>
                <a:schemeClr val="dk1"/>
              </a:buClr>
              <a:buSzPts val="1800"/>
              <a:buAutoNum type="arabicPeriod"/>
            </a:pPr>
            <a:r>
              <a:rPr lang="en-CA">
                <a:solidFill>
                  <a:srgbClr val="2F2F2F"/>
                </a:solidFill>
                <a:latin typeface="Poppins"/>
                <a:ea typeface="Poppins"/>
                <a:cs typeface="Poppins"/>
                <a:sym typeface="Poppins"/>
              </a:rPr>
              <a:t>Kolb’s Theory of Learning </a:t>
            </a:r>
            <a:endParaRPr/>
          </a:p>
          <a:p>
            <a:pPr indent="-342900" lvl="0" marL="431800" rtl="0" algn="l">
              <a:lnSpc>
                <a:spcPct val="100000"/>
              </a:lnSpc>
              <a:spcBef>
                <a:spcPts val="0"/>
              </a:spcBef>
              <a:spcAft>
                <a:spcPts val="0"/>
              </a:spcAft>
              <a:buClr>
                <a:schemeClr val="dk1"/>
              </a:buClr>
              <a:buSzPts val="1800"/>
              <a:buFont typeface="Calibri"/>
              <a:buAutoNum type="arabicPeriod"/>
            </a:pPr>
            <a:r>
              <a:rPr lang="en-CA">
                <a:solidFill>
                  <a:srgbClr val="2F2F2F"/>
                </a:solidFill>
                <a:latin typeface="Poppins"/>
                <a:ea typeface="Poppins"/>
                <a:cs typeface="Poppins"/>
                <a:sym typeface="Poppins"/>
              </a:rPr>
              <a:t>Bloom’ s Taxonomy </a:t>
            </a:r>
            <a:endParaRPr/>
          </a:p>
          <a:p>
            <a:pPr indent="-342900" lvl="0" marL="431800" rtl="0" algn="l">
              <a:lnSpc>
                <a:spcPct val="100000"/>
              </a:lnSpc>
              <a:spcBef>
                <a:spcPts val="0"/>
              </a:spcBef>
              <a:spcAft>
                <a:spcPts val="0"/>
              </a:spcAft>
              <a:buClr>
                <a:schemeClr val="dk1"/>
              </a:buClr>
              <a:buSzPts val="1800"/>
              <a:buFont typeface="Calibri"/>
              <a:buAutoNum type="arabicPeriod"/>
            </a:pPr>
            <a:r>
              <a:rPr lang="en-CA">
                <a:solidFill>
                  <a:srgbClr val="2F2F2F"/>
                </a:solidFill>
                <a:latin typeface="Poppins"/>
                <a:ea typeface="Poppins"/>
                <a:cs typeface="Poppins"/>
                <a:sym typeface="Poppins"/>
              </a:rPr>
              <a:t>Design Thinking </a:t>
            </a:r>
            <a:endParaRPr/>
          </a:p>
          <a:p>
            <a:pPr indent="-342900" lvl="0" marL="431800" rtl="0" algn="l">
              <a:lnSpc>
                <a:spcPct val="100000"/>
              </a:lnSpc>
              <a:spcBef>
                <a:spcPts val="0"/>
              </a:spcBef>
              <a:spcAft>
                <a:spcPts val="0"/>
              </a:spcAft>
              <a:buClr>
                <a:schemeClr val="dk1"/>
              </a:buClr>
              <a:buSzPts val="1800"/>
              <a:buFont typeface="Calibri"/>
              <a:buAutoNum type="arabicPeriod"/>
            </a:pPr>
            <a:r>
              <a:rPr lang="en-CA">
                <a:solidFill>
                  <a:srgbClr val="2F2F2F"/>
                </a:solidFill>
                <a:latin typeface="Poppins"/>
                <a:ea typeface="Poppins"/>
                <a:cs typeface="Poppins"/>
                <a:sym typeface="Poppins"/>
              </a:rPr>
              <a:t>Creating a Session Structure (20 min)</a:t>
            </a:r>
            <a:endParaRPr/>
          </a:p>
          <a:p>
            <a:pPr indent="-342900" lvl="0" marL="431800" rtl="0" algn="l">
              <a:lnSpc>
                <a:spcPct val="100000"/>
              </a:lnSpc>
              <a:spcBef>
                <a:spcPts val="0"/>
              </a:spcBef>
              <a:spcAft>
                <a:spcPts val="0"/>
              </a:spcAft>
              <a:buClr>
                <a:schemeClr val="dk1"/>
              </a:buClr>
              <a:buSzPts val="1800"/>
              <a:buFont typeface="Calibri"/>
              <a:buAutoNum type="arabicPeriod"/>
            </a:pPr>
            <a:r>
              <a:rPr lang="en-CA">
                <a:solidFill>
                  <a:srgbClr val="2F2F2F"/>
                </a:solidFill>
                <a:latin typeface="Poppins"/>
                <a:ea typeface="Poppins"/>
                <a:cs typeface="Poppins"/>
                <a:sym typeface="Poppins"/>
              </a:rPr>
              <a:t>Wrap Up and Next Steps ( 15 min)</a:t>
            </a:r>
            <a:endParaRPr/>
          </a:p>
          <a:p>
            <a:pPr indent="0" lvl="0" marL="63500" rtl="0" algn="l">
              <a:lnSpc>
                <a:spcPct val="100000"/>
              </a:lnSpc>
              <a:spcBef>
                <a:spcPts val="600"/>
              </a:spcBef>
              <a:spcAft>
                <a:spcPts val="0"/>
              </a:spcAft>
              <a:buClr>
                <a:srgbClr val="2F2F2F"/>
              </a:buClr>
              <a:buSzPts val="2600"/>
              <a:buNone/>
            </a:pPr>
            <a:r>
              <a:t/>
            </a:r>
            <a:endParaRPr b="1" sz="1600">
              <a:latin typeface="Poppins"/>
              <a:ea typeface="Poppins"/>
              <a:cs typeface="Poppins"/>
              <a:sym typeface="Poppins"/>
            </a:endParaRPr>
          </a:p>
          <a:p>
            <a:pPr indent="0" lvl="0" marL="0" rtl="0" algn="l">
              <a:lnSpc>
                <a:spcPct val="100000"/>
              </a:lnSpc>
              <a:spcBef>
                <a:spcPts val="1000"/>
              </a:spcBef>
              <a:spcAft>
                <a:spcPts val="1000"/>
              </a:spcAft>
              <a:buSzPts val="1800"/>
              <a:buNone/>
            </a:pPr>
            <a:r>
              <a:t/>
            </a:r>
            <a:endParaRPr b="1" sz="1600">
              <a:latin typeface="Poppins"/>
              <a:ea typeface="Poppins"/>
              <a:cs typeface="Poppins"/>
              <a:sym typeface="Poppins"/>
            </a:endParaRPr>
          </a:p>
        </p:txBody>
      </p:sp>
      <p:sp>
        <p:nvSpPr>
          <p:cNvPr id="146" name="Google Shape;146;p5"/>
          <p:cNvSpPr txBox="1"/>
          <p:nvPr>
            <p:ph idx="12" type="sldNum"/>
          </p:nvPr>
        </p:nvSpPr>
        <p:spPr>
          <a:xfrm>
            <a:off x="8480584" y="4749851"/>
            <a:ext cx="548700" cy="3936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en-CA"/>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6"/>
          <p:cNvSpPr txBox="1"/>
          <p:nvPr>
            <p:ph type="ctrTitle"/>
          </p:nvPr>
        </p:nvSpPr>
        <p:spPr>
          <a:xfrm>
            <a:off x="2169925" y="1811950"/>
            <a:ext cx="4804200" cy="115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600"/>
              <a:buNone/>
            </a:pPr>
            <a:r>
              <a:rPr b="1" lang="en-CA">
                <a:solidFill>
                  <a:schemeClr val="dk1"/>
                </a:solidFill>
              </a:rPr>
              <a:t>What do Adult Learners need?</a:t>
            </a:r>
            <a:br>
              <a:rPr b="1" lang="en-CA">
                <a:solidFill>
                  <a:schemeClr val="dk1"/>
                </a:solidFill>
              </a:rPr>
            </a:br>
            <a:r>
              <a:rPr b="1" lang="en-CA" sz="1200">
                <a:solidFill>
                  <a:schemeClr val="dk1"/>
                </a:solidFill>
              </a:rPr>
              <a:t>Head to </a:t>
            </a:r>
            <a:r>
              <a:rPr lang="en-CA" sz="1200"/>
              <a:t>https://www.menti.com/aljt2prbmcmg  </a:t>
            </a:r>
            <a:endParaRPr b="1" sz="12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7"/>
          <p:cNvSpPr txBox="1"/>
          <p:nvPr>
            <p:ph idx="12" type="sldNum"/>
          </p:nvPr>
        </p:nvSpPr>
        <p:spPr>
          <a:xfrm>
            <a:off x="8635625" y="4751625"/>
            <a:ext cx="469800" cy="391500"/>
          </a:xfrm>
          <a:prstGeom prst="rect">
            <a:avLst/>
          </a:prstGeom>
          <a:noFill/>
          <a:ln>
            <a:noFill/>
          </a:ln>
        </p:spPr>
        <p:txBody>
          <a:bodyPr anchorCtr="0" anchor="ctr" bIns="0" lIns="0" spcFirstLastPara="1" rIns="0" wrap="square" tIns="0">
            <a:noAutofit/>
          </a:bodyPr>
          <a:lstStyle/>
          <a:p>
            <a:pPr indent="0" lvl="0" marL="0" rtl="0" algn="r">
              <a:lnSpc>
                <a:spcPct val="100000"/>
              </a:lnSpc>
              <a:spcBef>
                <a:spcPts val="0"/>
              </a:spcBef>
              <a:spcAft>
                <a:spcPts val="0"/>
              </a:spcAft>
              <a:buSzPts val="1200"/>
              <a:buNone/>
            </a:pPr>
            <a:fld id="{00000000-1234-1234-1234-123412341234}" type="slidenum">
              <a:rPr lang="en-CA"/>
              <a:t>‹#›</a:t>
            </a:fld>
            <a:endParaRPr/>
          </a:p>
        </p:txBody>
      </p:sp>
      <p:sp>
        <p:nvSpPr>
          <p:cNvPr id="157" name="Google Shape;157;p7"/>
          <p:cNvSpPr txBox="1"/>
          <p:nvPr>
            <p:ph idx="4294967295" type="body"/>
          </p:nvPr>
        </p:nvSpPr>
        <p:spPr>
          <a:xfrm>
            <a:off x="2994025" y="1019175"/>
            <a:ext cx="4635500" cy="3541712"/>
          </a:xfrm>
          <a:prstGeom prst="rect">
            <a:avLst/>
          </a:prstGeom>
          <a:noFill/>
          <a:ln>
            <a:noFill/>
          </a:ln>
        </p:spPr>
        <p:txBody>
          <a:bodyPr anchorCtr="0" anchor="ctr" bIns="0" lIns="0" spcFirstLastPara="1" rIns="0" wrap="square" tIns="0">
            <a:noAutofit/>
          </a:bodyPr>
          <a:lstStyle/>
          <a:p>
            <a:pPr indent="-342900" lvl="0" marL="457200" rtl="0" algn="l">
              <a:lnSpc>
                <a:spcPct val="100000"/>
              </a:lnSpc>
              <a:spcBef>
                <a:spcPts val="600"/>
              </a:spcBef>
              <a:spcAft>
                <a:spcPts val="0"/>
              </a:spcAft>
              <a:buClr>
                <a:srgbClr val="2F2F2F"/>
              </a:buClr>
              <a:buSzPts val="1800"/>
              <a:buFont typeface="Montserrat"/>
              <a:buChar char="◦"/>
            </a:pPr>
            <a:r>
              <a:rPr lang="en-CA" sz="1800">
                <a:solidFill>
                  <a:srgbClr val="2F2F2F"/>
                </a:solidFill>
                <a:latin typeface="Poppins"/>
                <a:ea typeface="Poppins"/>
                <a:cs typeface="Poppins"/>
                <a:sym typeface="Poppins"/>
              </a:rPr>
              <a:t>Clear sense of purpose - why am I here? What am I going to learn?</a:t>
            </a:r>
            <a:endParaRPr sz="1800">
              <a:solidFill>
                <a:srgbClr val="2F2F2F"/>
              </a:solidFill>
              <a:latin typeface="Poppins"/>
              <a:ea typeface="Poppins"/>
              <a:cs typeface="Poppins"/>
              <a:sym typeface="Poppins"/>
            </a:endParaRPr>
          </a:p>
          <a:p>
            <a:pPr indent="-342900" lvl="0" marL="457200" rtl="0" algn="l">
              <a:lnSpc>
                <a:spcPct val="100000"/>
              </a:lnSpc>
              <a:spcBef>
                <a:spcPts val="0"/>
              </a:spcBef>
              <a:spcAft>
                <a:spcPts val="0"/>
              </a:spcAft>
              <a:buClr>
                <a:srgbClr val="2F2F2F"/>
              </a:buClr>
              <a:buSzPts val="1800"/>
              <a:buFont typeface="Montserrat"/>
              <a:buChar char="◦"/>
            </a:pPr>
            <a:r>
              <a:rPr lang="en-CA" sz="1800">
                <a:solidFill>
                  <a:srgbClr val="2F2F2F"/>
                </a:solidFill>
                <a:latin typeface="Poppins"/>
                <a:ea typeface="Poppins"/>
                <a:cs typeface="Poppins"/>
                <a:sym typeface="Poppins"/>
              </a:rPr>
              <a:t>Clear bounds of time - I am a busy adult!</a:t>
            </a:r>
            <a:endParaRPr sz="1800">
              <a:solidFill>
                <a:srgbClr val="2F2F2F"/>
              </a:solidFill>
              <a:latin typeface="Poppins"/>
              <a:ea typeface="Poppins"/>
              <a:cs typeface="Poppins"/>
              <a:sym typeface="Poppins"/>
            </a:endParaRPr>
          </a:p>
          <a:p>
            <a:pPr indent="-342900" lvl="0" marL="457200" rtl="0" algn="l">
              <a:lnSpc>
                <a:spcPct val="100000"/>
              </a:lnSpc>
              <a:spcBef>
                <a:spcPts val="0"/>
              </a:spcBef>
              <a:spcAft>
                <a:spcPts val="0"/>
              </a:spcAft>
              <a:buClr>
                <a:srgbClr val="2F2F2F"/>
              </a:buClr>
              <a:buSzPts val="1800"/>
              <a:buFont typeface="Montserrat"/>
              <a:buChar char="◦"/>
            </a:pPr>
            <a:r>
              <a:rPr lang="en-CA" sz="1800">
                <a:solidFill>
                  <a:srgbClr val="2F2F2F"/>
                </a:solidFill>
                <a:latin typeface="Poppins"/>
                <a:ea typeface="Poppins"/>
                <a:cs typeface="Poppins"/>
                <a:sym typeface="Poppins"/>
              </a:rPr>
              <a:t>A safe environment - inclusive and leverages adult’s life experience</a:t>
            </a:r>
            <a:endParaRPr sz="1800">
              <a:solidFill>
                <a:srgbClr val="2F2F2F"/>
              </a:solidFill>
              <a:latin typeface="Poppins"/>
              <a:ea typeface="Poppins"/>
              <a:cs typeface="Poppins"/>
              <a:sym typeface="Poppins"/>
            </a:endParaRPr>
          </a:p>
          <a:p>
            <a:pPr indent="-342900" lvl="0" marL="457200" rtl="0" algn="l">
              <a:lnSpc>
                <a:spcPct val="100000"/>
              </a:lnSpc>
              <a:spcBef>
                <a:spcPts val="0"/>
              </a:spcBef>
              <a:spcAft>
                <a:spcPts val="0"/>
              </a:spcAft>
              <a:buClr>
                <a:srgbClr val="2F2F2F"/>
              </a:buClr>
              <a:buSzPts val="1800"/>
              <a:buFont typeface="Montserrat"/>
              <a:buChar char="◦"/>
            </a:pPr>
            <a:r>
              <a:rPr lang="en-CA" sz="1800">
                <a:solidFill>
                  <a:srgbClr val="2F2F2F"/>
                </a:solidFill>
                <a:latin typeface="Poppins"/>
                <a:ea typeface="Poppins"/>
                <a:cs typeface="Poppins"/>
                <a:sym typeface="Poppins"/>
              </a:rPr>
              <a:t>Experience caters  to different styles of learning </a:t>
            </a:r>
            <a:endParaRPr sz="1800">
              <a:solidFill>
                <a:srgbClr val="2F2F2F"/>
              </a:solidFill>
              <a:latin typeface="Poppins"/>
              <a:ea typeface="Poppins"/>
              <a:cs typeface="Poppins"/>
              <a:sym typeface="Poppins"/>
            </a:endParaRPr>
          </a:p>
          <a:p>
            <a:pPr indent="0" lvl="0" marL="0" rtl="0" algn="l">
              <a:lnSpc>
                <a:spcPct val="100000"/>
              </a:lnSpc>
              <a:spcBef>
                <a:spcPts val="1000"/>
              </a:spcBef>
              <a:spcAft>
                <a:spcPts val="1000"/>
              </a:spcAft>
              <a:buSzPts val="2400"/>
              <a:buNone/>
            </a:pPr>
            <a:r>
              <a:t/>
            </a:r>
            <a:endParaRPr sz="1800">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txBox="1"/>
          <p:nvPr>
            <p:ph type="ctrTitle"/>
          </p:nvPr>
        </p:nvSpPr>
        <p:spPr>
          <a:xfrm>
            <a:off x="2169925" y="1811950"/>
            <a:ext cx="4804200" cy="1159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SzPts val="3600"/>
              <a:buNone/>
            </a:pPr>
            <a:r>
              <a:rPr b="1" lang="en-CA">
                <a:solidFill>
                  <a:schemeClr val="dk1"/>
                </a:solidFill>
              </a:rPr>
              <a:t>Kolb’s Theory of Learning</a:t>
            </a:r>
            <a:endParaRPr b="1">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9"/>
          <p:cNvSpPr txBox="1"/>
          <p:nvPr>
            <p:ph idx="12" type="sldNum"/>
          </p:nvPr>
        </p:nvSpPr>
        <p:spPr>
          <a:xfrm>
            <a:off x="4337100" y="4751625"/>
            <a:ext cx="469800" cy="39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CA"/>
              <a:t>‹#›</a:t>
            </a:fld>
            <a:endParaRPr/>
          </a:p>
        </p:txBody>
      </p:sp>
      <p:pic>
        <p:nvPicPr>
          <p:cNvPr descr="Support our channel with a small donation at http://www.patreon.com/sprouts&#10;&#10;The most natural and powerful form of learning is through experience, or more precisely through reflection on doing. This is also known as experiential learning. &#10;&#10;Check out the long version as well: https://www.youtube.com/watch?v=5d71xhEbjDg" id="168" name="Google Shape;168;p9" title="Experiential Learning: How We All Learn Naturally">
            <a:hlinkClick r:id="rId3"/>
          </p:cNvPr>
          <p:cNvPicPr preferRelativeResize="0"/>
          <p:nvPr/>
        </p:nvPicPr>
        <p:blipFill>
          <a:blip r:embed="rId4">
            <a:alphaModFix/>
          </a:blip>
          <a:stretch>
            <a:fillRect/>
          </a:stretch>
        </p:blipFill>
        <p:spPr>
          <a:xfrm>
            <a:off x="1220484" y="0"/>
            <a:ext cx="6857992"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